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8" r:id="rId3"/>
    <p:sldId id="258" r:id="rId4"/>
    <p:sldId id="348" r:id="rId5"/>
    <p:sldId id="259" r:id="rId6"/>
    <p:sldId id="265" r:id="rId7"/>
    <p:sldId id="266" r:id="rId8"/>
    <p:sldId id="277" r:id="rId9"/>
    <p:sldId id="276" r:id="rId10"/>
    <p:sldId id="280" r:id="rId11"/>
    <p:sldId id="269" r:id="rId12"/>
    <p:sldId id="281" r:id="rId13"/>
    <p:sldId id="282" r:id="rId14"/>
    <p:sldId id="285" r:id="rId15"/>
    <p:sldId id="294" r:id="rId16"/>
    <p:sldId id="291" r:id="rId17"/>
    <p:sldId id="289" r:id="rId18"/>
    <p:sldId id="293" r:id="rId19"/>
    <p:sldId id="295" r:id="rId20"/>
    <p:sldId id="292" r:id="rId21"/>
    <p:sldId id="349" r:id="rId22"/>
    <p:sldId id="271" r:id="rId23"/>
    <p:sldId id="272" r:id="rId24"/>
    <p:sldId id="273" r:id="rId25"/>
    <p:sldId id="274" r:id="rId26"/>
    <p:sldId id="275" r:id="rId27"/>
    <p:sldId id="296" r:id="rId28"/>
    <p:sldId id="350" r:id="rId29"/>
    <p:sldId id="298" r:id="rId30"/>
    <p:sldId id="297" r:id="rId31"/>
    <p:sldId id="352" r:id="rId32"/>
    <p:sldId id="300" r:id="rId33"/>
    <p:sldId id="283" r:id="rId34"/>
    <p:sldId id="309" r:id="rId35"/>
    <p:sldId id="326" r:id="rId36"/>
    <p:sldId id="351" r:id="rId37"/>
    <p:sldId id="327" r:id="rId38"/>
    <p:sldId id="330" r:id="rId39"/>
    <p:sldId id="331" r:id="rId40"/>
    <p:sldId id="332" r:id="rId41"/>
    <p:sldId id="333" r:id="rId42"/>
    <p:sldId id="334" r:id="rId43"/>
    <p:sldId id="335" r:id="rId44"/>
    <p:sldId id="261" r:id="rId45"/>
    <p:sldId id="343" r:id="rId46"/>
    <p:sldId id="328" r:id="rId47"/>
    <p:sldId id="344" r:id="rId48"/>
    <p:sldId id="338" r:id="rId49"/>
    <p:sldId id="337" r:id="rId50"/>
    <p:sldId id="345" r:id="rId51"/>
    <p:sldId id="346" r:id="rId52"/>
    <p:sldId id="336" r:id="rId53"/>
    <p:sldId id="347" r:id="rId54"/>
    <p:sldId id="260" r:id="rId55"/>
    <p:sldId id="353" r:id="rId56"/>
    <p:sldId id="35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1" autoAdjust="0"/>
    <p:restoredTop sz="96081" autoAdjust="0"/>
  </p:normalViewPr>
  <p:slideViewPr>
    <p:cSldViewPr snapToGrid="0">
      <p:cViewPr varScale="1">
        <p:scale>
          <a:sx n="106" d="100"/>
          <a:sy n="106" d="100"/>
        </p:scale>
        <p:origin x="666"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B2F0B4-4D46-4289-8242-21E6CF74134C}" type="doc">
      <dgm:prSet loTypeId="urn:microsoft.com/office/officeart/2016/7/layout/LinearArrowProcessNumbered" loCatId="process" qsTypeId="urn:microsoft.com/office/officeart/2005/8/quickstyle/simple2" qsCatId="simple" csTypeId="urn:microsoft.com/office/officeart/2005/8/colors/colorful2" csCatId="colorful" phldr="1"/>
      <dgm:spPr/>
      <dgm:t>
        <a:bodyPr/>
        <a:lstStyle/>
        <a:p>
          <a:endParaRPr lang="en-US"/>
        </a:p>
      </dgm:t>
    </dgm:pt>
    <dgm:pt modelId="{DC66D39D-F6AC-4663-A13F-4A230A00B8F8}">
      <dgm:prSet custT="1"/>
      <dgm:spPr/>
      <dgm:t>
        <a:bodyPr/>
        <a:lstStyle/>
        <a:p>
          <a:r>
            <a:rPr lang="en-US" sz="1600" b="1" dirty="0"/>
            <a:t>Apply the </a:t>
          </a:r>
          <a:r>
            <a:rPr lang="en-US" sz="1600" b="1" dirty="0" err="1"/>
            <a:t>Tirzepatide</a:t>
          </a:r>
          <a:r>
            <a:rPr lang="en-US" sz="1600" b="1" dirty="0"/>
            <a:t> Rollout Priority Cohorts and identify eligible patients. </a:t>
          </a:r>
        </a:p>
      </dgm:t>
    </dgm:pt>
    <dgm:pt modelId="{CCBB834B-87AD-497A-BE55-DA75726E262C}" type="parTrans" cxnId="{DF5CF805-1569-47F3-BFAA-94DEB7797F4F}">
      <dgm:prSet/>
      <dgm:spPr/>
      <dgm:t>
        <a:bodyPr/>
        <a:lstStyle/>
        <a:p>
          <a:endParaRPr lang="en-US"/>
        </a:p>
      </dgm:t>
    </dgm:pt>
    <dgm:pt modelId="{1FB471FD-F70A-4DCE-B9FF-7172C47ED9F6}" type="sibTrans" cxnId="{DF5CF805-1569-47F3-BFAA-94DEB7797F4F}">
      <dgm:prSet phldrT="1" phldr="0"/>
      <dgm:spPr/>
      <dgm:t>
        <a:bodyPr/>
        <a:lstStyle/>
        <a:p>
          <a:r>
            <a:rPr lang="en-US"/>
            <a:t>1</a:t>
          </a:r>
        </a:p>
      </dgm:t>
    </dgm:pt>
    <dgm:pt modelId="{365EF325-A39D-4D73-B0FF-ABD66EB5FECF}">
      <dgm:prSet custT="1"/>
      <dgm:spPr/>
      <dgm:t>
        <a:bodyPr/>
        <a:lstStyle/>
        <a:p>
          <a:r>
            <a:rPr lang="en-US" sz="1600" b="1" dirty="0"/>
            <a:t>Complete a safe pre-initiation assessment and confirm wraparound  support.</a:t>
          </a:r>
        </a:p>
      </dgm:t>
    </dgm:pt>
    <dgm:pt modelId="{F44370DF-3B7A-414C-891A-83FD590CFE66}" type="parTrans" cxnId="{59BEFB6D-E96A-4E49-B090-AE26583B76EF}">
      <dgm:prSet/>
      <dgm:spPr/>
      <dgm:t>
        <a:bodyPr/>
        <a:lstStyle/>
        <a:p>
          <a:endParaRPr lang="en-US"/>
        </a:p>
      </dgm:t>
    </dgm:pt>
    <dgm:pt modelId="{B7603456-A7A1-4443-8489-7A0B7317923E}" type="sibTrans" cxnId="{59BEFB6D-E96A-4E49-B090-AE26583B76EF}">
      <dgm:prSet phldrT="2" phldr="0"/>
      <dgm:spPr/>
      <dgm:t>
        <a:bodyPr/>
        <a:lstStyle/>
        <a:p>
          <a:r>
            <a:rPr lang="en-US"/>
            <a:t>2</a:t>
          </a:r>
        </a:p>
      </dgm:t>
    </dgm:pt>
    <dgm:pt modelId="{FC7508DA-4A64-4106-A9C1-2844BB3B8A84}">
      <dgm:prSet custT="1"/>
      <dgm:spPr/>
      <dgm:t>
        <a:bodyPr/>
        <a:lstStyle/>
        <a:p>
          <a:r>
            <a:rPr lang="en-US" sz="1400" b="1" dirty="0"/>
            <a:t>Apply NICE overweight and obesity guidance to deliver patient-</a:t>
          </a:r>
          <a:r>
            <a:rPr lang="en-US" sz="1400" b="1" dirty="0" err="1"/>
            <a:t>centred</a:t>
          </a:r>
          <a:r>
            <a:rPr lang="en-US" sz="1400" b="1" dirty="0"/>
            <a:t> care, tailoring support to individual circumstances and preferences.</a:t>
          </a:r>
        </a:p>
      </dgm:t>
    </dgm:pt>
    <dgm:pt modelId="{EB95BCDE-23F1-49F6-8B71-E554482DC139}" type="parTrans" cxnId="{2DE61D76-DCC8-47BE-85B3-BB3F61565983}">
      <dgm:prSet/>
      <dgm:spPr/>
      <dgm:t>
        <a:bodyPr/>
        <a:lstStyle/>
        <a:p>
          <a:endParaRPr lang="en-US"/>
        </a:p>
      </dgm:t>
    </dgm:pt>
    <dgm:pt modelId="{95424088-4949-487C-A914-29A9ACC7ACD2}" type="sibTrans" cxnId="{2DE61D76-DCC8-47BE-85B3-BB3F61565983}">
      <dgm:prSet phldrT="3" phldr="0"/>
      <dgm:spPr/>
      <dgm:t>
        <a:bodyPr/>
        <a:lstStyle/>
        <a:p>
          <a:r>
            <a:rPr lang="en-US"/>
            <a:t>3</a:t>
          </a:r>
        </a:p>
      </dgm:t>
    </dgm:pt>
    <dgm:pt modelId="{659A04E6-22BE-4272-8DDC-DB3949972B71}">
      <dgm:prSet custT="1"/>
      <dgm:spPr/>
      <dgm:t>
        <a:bodyPr/>
        <a:lstStyle/>
        <a:p>
          <a:r>
            <a:rPr lang="en-US" sz="1600" b="1" dirty="0"/>
            <a:t>Monitor outcomes and apply stop/down-titrate as set out in SY </a:t>
          </a:r>
          <a:r>
            <a:rPr lang="en-US" sz="1600" b="1" dirty="0" err="1"/>
            <a:t>Tirzepatide</a:t>
          </a:r>
          <a:r>
            <a:rPr lang="en-US" sz="1600" b="1" dirty="0"/>
            <a:t>  guidance when required.</a:t>
          </a:r>
        </a:p>
      </dgm:t>
    </dgm:pt>
    <dgm:pt modelId="{0E2E58CD-CCFF-4BAF-B45B-1A19FCEF02C1}" type="parTrans" cxnId="{4E4FC8BF-3E6B-408E-9EDF-1CB6F11A485D}">
      <dgm:prSet/>
      <dgm:spPr/>
      <dgm:t>
        <a:bodyPr/>
        <a:lstStyle/>
        <a:p>
          <a:endParaRPr lang="en-US"/>
        </a:p>
      </dgm:t>
    </dgm:pt>
    <dgm:pt modelId="{7A91DA6E-F90E-411E-B6DC-513F316B3DDD}" type="sibTrans" cxnId="{4E4FC8BF-3E6B-408E-9EDF-1CB6F11A485D}">
      <dgm:prSet phldrT="5" phldr="0"/>
      <dgm:spPr/>
      <dgm:t>
        <a:bodyPr/>
        <a:lstStyle/>
        <a:p>
          <a:r>
            <a:rPr lang="en-US"/>
            <a:t>5</a:t>
          </a:r>
        </a:p>
      </dgm:t>
    </dgm:pt>
    <dgm:pt modelId="{90E217A5-42D3-43F7-99D4-23A82C6FEB75}">
      <dgm:prSet custT="1"/>
      <dgm:spPr/>
      <dgm:t>
        <a:bodyPr/>
        <a:lstStyle/>
        <a:p>
          <a:r>
            <a:rPr lang="en-US" sz="1600" b="1" dirty="0"/>
            <a:t>Start and TITRATE </a:t>
          </a:r>
          <a:r>
            <a:rPr lang="en-US" sz="1600" b="1" dirty="0" err="1"/>
            <a:t>Tirzepatide</a:t>
          </a:r>
          <a:r>
            <a:rPr lang="en-US" sz="1600" b="1" dirty="0"/>
            <a:t> safely, managing adverse effects.</a:t>
          </a:r>
        </a:p>
      </dgm:t>
    </dgm:pt>
    <dgm:pt modelId="{38620D26-303C-4911-B9DC-FFE0AAE5137E}" type="sibTrans" cxnId="{8667B0DF-2189-4A5E-B574-10C532ED973F}">
      <dgm:prSet phldrT="4" phldr="0"/>
      <dgm:spPr/>
      <dgm:t>
        <a:bodyPr/>
        <a:lstStyle/>
        <a:p>
          <a:r>
            <a:rPr lang="en-US"/>
            <a:t>4</a:t>
          </a:r>
        </a:p>
      </dgm:t>
    </dgm:pt>
    <dgm:pt modelId="{A50069AA-8202-4048-A271-7126DF222657}" type="parTrans" cxnId="{8667B0DF-2189-4A5E-B574-10C532ED973F}">
      <dgm:prSet/>
      <dgm:spPr/>
      <dgm:t>
        <a:bodyPr/>
        <a:lstStyle/>
        <a:p>
          <a:endParaRPr lang="en-US"/>
        </a:p>
      </dgm:t>
    </dgm:pt>
    <dgm:pt modelId="{4E689F31-DA6B-3F47-9FD9-EECFEE4C9062}" type="pres">
      <dgm:prSet presAssocID="{CBB2F0B4-4D46-4289-8242-21E6CF74134C}" presName="linearFlow" presStyleCnt="0">
        <dgm:presLayoutVars>
          <dgm:dir/>
          <dgm:animLvl val="lvl"/>
          <dgm:resizeHandles val="exact"/>
        </dgm:presLayoutVars>
      </dgm:prSet>
      <dgm:spPr/>
    </dgm:pt>
    <dgm:pt modelId="{823196F6-EF5A-F745-BCE3-4023BC73CB4C}" type="pres">
      <dgm:prSet presAssocID="{DC66D39D-F6AC-4663-A13F-4A230A00B8F8}" presName="compositeNode" presStyleCnt="0"/>
      <dgm:spPr/>
    </dgm:pt>
    <dgm:pt modelId="{3A5F984D-6DDF-5E45-8593-217CEE099717}" type="pres">
      <dgm:prSet presAssocID="{DC66D39D-F6AC-4663-A13F-4A230A00B8F8}" presName="parTx" presStyleLbl="node1" presStyleIdx="0" presStyleCnt="0">
        <dgm:presLayoutVars>
          <dgm:chMax val="0"/>
          <dgm:chPref val="0"/>
          <dgm:bulletEnabled val="1"/>
        </dgm:presLayoutVars>
      </dgm:prSet>
      <dgm:spPr/>
    </dgm:pt>
    <dgm:pt modelId="{91C4CB04-80E8-1E45-BF7B-7B9EED2AEE63}" type="pres">
      <dgm:prSet presAssocID="{DC66D39D-F6AC-4663-A13F-4A230A00B8F8}" presName="parSh" presStyleCnt="0"/>
      <dgm:spPr/>
    </dgm:pt>
    <dgm:pt modelId="{3BCA962A-4774-C74B-9CC4-E2BA87A49AE6}" type="pres">
      <dgm:prSet presAssocID="{DC66D39D-F6AC-4663-A13F-4A230A00B8F8}" presName="lineNode" presStyleLbl="alignAccFollowNode1" presStyleIdx="0" presStyleCnt="15"/>
      <dgm:spPr/>
    </dgm:pt>
    <dgm:pt modelId="{4EF542CE-9563-2842-AD10-107BD4A0915D}" type="pres">
      <dgm:prSet presAssocID="{DC66D39D-F6AC-4663-A13F-4A230A00B8F8}" presName="lineArrowNode" presStyleLbl="alignAccFollowNode1" presStyleIdx="1" presStyleCnt="15"/>
      <dgm:spPr/>
    </dgm:pt>
    <dgm:pt modelId="{6A593F9B-AB46-EF4A-A3DD-0A75537C1FA3}" type="pres">
      <dgm:prSet presAssocID="{1FB471FD-F70A-4DCE-B9FF-7172C47ED9F6}" presName="sibTransNodeCircle" presStyleLbl="alignNode1" presStyleIdx="0" presStyleCnt="5">
        <dgm:presLayoutVars>
          <dgm:chMax val="0"/>
          <dgm:bulletEnabled/>
        </dgm:presLayoutVars>
      </dgm:prSet>
      <dgm:spPr/>
    </dgm:pt>
    <dgm:pt modelId="{DF676349-F73B-9343-83E3-7AE0B3DBEB11}" type="pres">
      <dgm:prSet presAssocID="{1FB471FD-F70A-4DCE-B9FF-7172C47ED9F6}" presName="spacerBetweenCircleAndCallout" presStyleCnt="0">
        <dgm:presLayoutVars/>
      </dgm:prSet>
      <dgm:spPr/>
    </dgm:pt>
    <dgm:pt modelId="{7FFEC111-7D71-3741-B8B8-385539233737}" type="pres">
      <dgm:prSet presAssocID="{DC66D39D-F6AC-4663-A13F-4A230A00B8F8}" presName="nodeText" presStyleLbl="alignAccFollowNode1" presStyleIdx="2" presStyleCnt="15">
        <dgm:presLayoutVars>
          <dgm:bulletEnabled val="1"/>
        </dgm:presLayoutVars>
      </dgm:prSet>
      <dgm:spPr/>
    </dgm:pt>
    <dgm:pt modelId="{FD830C34-EDE3-3B42-92F6-BE2B14B8AA17}" type="pres">
      <dgm:prSet presAssocID="{1FB471FD-F70A-4DCE-B9FF-7172C47ED9F6}" presName="sibTransComposite" presStyleCnt="0"/>
      <dgm:spPr/>
    </dgm:pt>
    <dgm:pt modelId="{E99DFEFA-59BF-644E-8426-74D40451CD1F}" type="pres">
      <dgm:prSet presAssocID="{365EF325-A39D-4D73-B0FF-ABD66EB5FECF}" presName="compositeNode" presStyleCnt="0"/>
      <dgm:spPr/>
    </dgm:pt>
    <dgm:pt modelId="{BDAD6E3B-589D-D143-8D07-24BF6FCE90F4}" type="pres">
      <dgm:prSet presAssocID="{365EF325-A39D-4D73-B0FF-ABD66EB5FECF}" presName="parTx" presStyleLbl="node1" presStyleIdx="0" presStyleCnt="0">
        <dgm:presLayoutVars>
          <dgm:chMax val="0"/>
          <dgm:chPref val="0"/>
          <dgm:bulletEnabled val="1"/>
        </dgm:presLayoutVars>
      </dgm:prSet>
      <dgm:spPr/>
    </dgm:pt>
    <dgm:pt modelId="{3B0C4032-3CA0-9040-B361-A96D9BFD35F2}" type="pres">
      <dgm:prSet presAssocID="{365EF325-A39D-4D73-B0FF-ABD66EB5FECF}" presName="parSh" presStyleCnt="0"/>
      <dgm:spPr/>
    </dgm:pt>
    <dgm:pt modelId="{32C38CCA-0A92-5948-838F-891D6B974736}" type="pres">
      <dgm:prSet presAssocID="{365EF325-A39D-4D73-B0FF-ABD66EB5FECF}" presName="lineNode" presStyleLbl="alignAccFollowNode1" presStyleIdx="3" presStyleCnt="15"/>
      <dgm:spPr/>
    </dgm:pt>
    <dgm:pt modelId="{D0020928-580B-F144-9EA4-2F4E8424E3C2}" type="pres">
      <dgm:prSet presAssocID="{365EF325-A39D-4D73-B0FF-ABD66EB5FECF}" presName="lineArrowNode" presStyleLbl="alignAccFollowNode1" presStyleIdx="4" presStyleCnt="15"/>
      <dgm:spPr/>
    </dgm:pt>
    <dgm:pt modelId="{9C18B78E-E026-2247-9E47-582F894FCF14}" type="pres">
      <dgm:prSet presAssocID="{B7603456-A7A1-4443-8489-7A0B7317923E}" presName="sibTransNodeCircle" presStyleLbl="alignNode1" presStyleIdx="1" presStyleCnt="5">
        <dgm:presLayoutVars>
          <dgm:chMax val="0"/>
          <dgm:bulletEnabled/>
        </dgm:presLayoutVars>
      </dgm:prSet>
      <dgm:spPr/>
    </dgm:pt>
    <dgm:pt modelId="{4A5BF524-462B-7C44-B2DD-282589C0D15D}" type="pres">
      <dgm:prSet presAssocID="{B7603456-A7A1-4443-8489-7A0B7317923E}" presName="spacerBetweenCircleAndCallout" presStyleCnt="0">
        <dgm:presLayoutVars/>
      </dgm:prSet>
      <dgm:spPr/>
    </dgm:pt>
    <dgm:pt modelId="{7DE816D8-741A-6C4F-917C-CE920E03E91B}" type="pres">
      <dgm:prSet presAssocID="{365EF325-A39D-4D73-B0FF-ABD66EB5FECF}" presName="nodeText" presStyleLbl="alignAccFollowNode1" presStyleIdx="5" presStyleCnt="15">
        <dgm:presLayoutVars>
          <dgm:bulletEnabled val="1"/>
        </dgm:presLayoutVars>
      </dgm:prSet>
      <dgm:spPr/>
    </dgm:pt>
    <dgm:pt modelId="{D157456F-479A-6440-8235-0F61BE4F4288}" type="pres">
      <dgm:prSet presAssocID="{B7603456-A7A1-4443-8489-7A0B7317923E}" presName="sibTransComposite" presStyleCnt="0"/>
      <dgm:spPr/>
    </dgm:pt>
    <dgm:pt modelId="{CCD84335-8818-734A-BC14-EAA0FBEF059A}" type="pres">
      <dgm:prSet presAssocID="{FC7508DA-4A64-4106-A9C1-2844BB3B8A84}" presName="compositeNode" presStyleCnt="0"/>
      <dgm:spPr/>
    </dgm:pt>
    <dgm:pt modelId="{CB5D032E-33F3-ED4B-9145-DA71F9115C6E}" type="pres">
      <dgm:prSet presAssocID="{FC7508DA-4A64-4106-A9C1-2844BB3B8A84}" presName="parTx" presStyleLbl="node1" presStyleIdx="0" presStyleCnt="0">
        <dgm:presLayoutVars>
          <dgm:chMax val="0"/>
          <dgm:chPref val="0"/>
          <dgm:bulletEnabled val="1"/>
        </dgm:presLayoutVars>
      </dgm:prSet>
      <dgm:spPr/>
    </dgm:pt>
    <dgm:pt modelId="{5CA6B937-DEB9-6E4D-A128-5C20E826A41E}" type="pres">
      <dgm:prSet presAssocID="{FC7508DA-4A64-4106-A9C1-2844BB3B8A84}" presName="parSh" presStyleCnt="0"/>
      <dgm:spPr/>
    </dgm:pt>
    <dgm:pt modelId="{9A65AC61-F07D-F546-8B32-F86DCC2D2939}" type="pres">
      <dgm:prSet presAssocID="{FC7508DA-4A64-4106-A9C1-2844BB3B8A84}" presName="lineNode" presStyleLbl="alignAccFollowNode1" presStyleIdx="6" presStyleCnt="15"/>
      <dgm:spPr/>
    </dgm:pt>
    <dgm:pt modelId="{22DCFB19-437C-0740-9FD9-8984E3D0766D}" type="pres">
      <dgm:prSet presAssocID="{FC7508DA-4A64-4106-A9C1-2844BB3B8A84}" presName="lineArrowNode" presStyleLbl="alignAccFollowNode1" presStyleIdx="7" presStyleCnt="15"/>
      <dgm:spPr/>
    </dgm:pt>
    <dgm:pt modelId="{0DD5F9C1-47F7-A444-8639-46A4CFDF42B5}" type="pres">
      <dgm:prSet presAssocID="{95424088-4949-487C-A914-29A9ACC7ACD2}" presName="sibTransNodeCircle" presStyleLbl="alignNode1" presStyleIdx="2" presStyleCnt="5">
        <dgm:presLayoutVars>
          <dgm:chMax val="0"/>
          <dgm:bulletEnabled/>
        </dgm:presLayoutVars>
      </dgm:prSet>
      <dgm:spPr/>
    </dgm:pt>
    <dgm:pt modelId="{E073C3F1-A637-734C-A5A7-D137AC25BE93}" type="pres">
      <dgm:prSet presAssocID="{95424088-4949-487C-A914-29A9ACC7ACD2}" presName="spacerBetweenCircleAndCallout" presStyleCnt="0">
        <dgm:presLayoutVars/>
      </dgm:prSet>
      <dgm:spPr/>
    </dgm:pt>
    <dgm:pt modelId="{CAC9FFB4-AA41-D945-832D-FACD2829E033}" type="pres">
      <dgm:prSet presAssocID="{FC7508DA-4A64-4106-A9C1-2844BB3B8A84}" presName="nodeText" presStyleLbl="alignAccFollowNode1" presStyleIdx="8" presStyleCnt="15" custScaleY="100000">
        <dgm:presLayoutVars>
          <dgm:bulletEnabled val="1"/>
        </dgm:presLayoutVars>
      </dgm:prSet>
      <dgm:spPr/>
    </dgm:pt>
    <dgm:pt modelId="{76A4A80D-0DC6-6D46-BC1D-4904030B8F62}" type="pres">
      <dgm:prSet presAssocID="{95424088-4949-487C-A914-29A9ACC7ACD2}" presName="sibTransComposite" presStyleCnt="0"/>
      <dgm:spPr/>
    </dgm:pt>
    <dgm:pt modelId="{774F2FAE-163A-1F49-9064-FD2260DE1F64}" type="pres">
      <dgm:prSet presAssocID="{90E217A5-42D3-43F7-99D4-23A82C6FEB75}" presName="compositeNode" presStyleCnt="0"/>
      <dgm:spPr/>
    </dgm:pt>
    <dgm:pt modelId="{12FF3418-6BF1-3349-B0F1-F6F7C6DA301F}" type="pres">
      <dgm:prSet presAssocID="{90E217A5-42D3-43F7-99D4-23A82C6FEB75}" presName="parTx" presStyleLbl="node1" presStyleIdx="0" presStyleCnt="0">
        <dgm:presLayoutVars>
          <dgm:chMax val="0"/>
          <dgm:chPref val="0"/>
          <dgm:bulletEnabled val="1"/>
        </dgm:presLayoutVars>
      </dgm:prSet>
      <dgm:spPr/>
    </dgm:pt>
    <dgm:pt modelId="{82F2B7DD-3B28-CB4B-9B71-59A1C2391D5D}" type="pres">
      <dgm:prSet presAssocID="{90E217A5-42D3-43F7-99D4-23A82C6FEB75}" presName="parSh" presStyleCnt="0"/>
      <dgm:spPr/>
    </dgm:pt>
    <dgm:pt modelId="{71EED55F-6BE7-8C43-B409-8A9FCA787FFF}" type="pres">
      <dgm:prSet presAssocID="{90E217A5-42D3-43F7-99D4-23A82C6FEB75}" presName="lineNode" presStyleLbl="alignAccFollowNode1" presStyleIdx="9" presStyleCnt="15"/>
      <dgm:spPr/>
    </dgm:pt>
    <dgm:pt modelId="{5BE40266-1F6A-2441-8626-6470E81C19E3}" type="pres">
      <dgm:prSet presAssocID="{90E217A5-42D3-43F7-99D4-23A82C6FEB75}" presName="lineArrowNode" presStyleLbl="alignAccFollowNode1" presStyleIdx="10" presStyleCnt="15"/>
      <dgm:spPr/>
    </dgm:pt>
    <dgm:pt modelId="{2E30287E-164C-B044-AE0D-27EFB286FB7D}" type="pres">
      <dgm:prSet presAssocID="{38620D26-303C-4911-B9DC-FFE0AAE5137E}" presName="sibTransNodeCircle" presStyleLbl="alignNode1" presStyleIdx="3" presStyleCnt="5">
        <dgm:presLayoutVars>
          <dgm:chMax val="0"/>
          <dgm:bulletEnabled/>
        </dgm:presLayoutVars>
      </dgm:prSet>
      <dgm:spPr/>
    </dgm:pt>
    <dgm:pt modelId="{0D515603-6ED6-AD4A-921C-F6B29DA9D395}" type="pres">
      <dgm:prSet presAssocID="{38620D26-303C-4911-B9DC-FFE0AAE5137E}" presName="spacerBetweenCircleAndCallout" presStyleCnt="0">
        <dgm:presLayoutVars/>
      </dgm:prSet>
      <dgm:spPr/>
    </dgm:pt>
    <dgm:pt modelId="{27E3C588-3B8B-104C-BCCB-98BDE9A5EEC1}" type="pres">
      <dgm:prSet presAssocID="{90E217A5-42D3-43F7-99D4-23A82C6FEB75}" presName="nodeText" presStyleLbl="alignAccFollowNode1" presStyleIdx="11" presStyleCnt="15">
        <dgm:presLayoutVars>
          <dgm:bulletEnabled val="1"/>
        </dgm:presLayoutVars>
      </dgm:prSet>
      <dgm:spPr/>
    </dgm:pt>
    <dgm:pt modelId="{AA354535-4F3F-0A4B-BBAF-0E9C30B624D4}" type="pres">
      <dgm:prSet presAssocID="{38620D26-303C-4911-B9DC-FFE0AAE5137E}" presName="sibTransComposite" presStyleCnt="0"/>
      <dgm:spPr/>
    </dgm:pt>
    <dgm:pt modelId="{4ECFAD71-7C38-E748-9812-E0B4538FBE9A}" type="pres">
      <dgm:prSet presAssocID="{659A04E6-22BE-4272-8DDC-DB3949972B71}" presName="compositeNode" presStyleCnt="0"/>
      <dgm:spPr/>
    </dgm:pt>
    <dgm:pt modelId="{4EAA3CF9-9D5C-D442-AB06-8CEBFE2C7022}" type="pres">
      <dgm:prSet presAssocID="{659A04E6-22BE-4272-8DDC-DB3949972B71}" presName="parTx" presStyleLbl="node1" presStyleIdx="0" presStyleCnt="0">
        <dgm:presLayoutVars>
          <dgm:chMax val="0"/>
          <dgm:chPref val="0"/>
          <dgm:bulletEnabled val="1"/>
        </dgm:presLayoutVars>
      </dgm:prSet>
      <dgm:spPr/>
    </dgm:pt>
    <dgm:pt modelId="{722B267D-EE32-D74F-919E-9705A4C3D820}" type="pres">
      <dgm:prSet presAssocID="{659A04E6-22BE-4272-8DDC-DB3949972B71}" presName="parSh" presStyleCnt="0"/>
      <dgm:spPr/>
    </dgm:pt>
    <dgm:pt modelId="{96937B8E-4A6F-5445-B313-B41791170FE9}" type="pres">
      <dgm:prSet presAssocID="{659A04E6-22BE-4272-8DDC-DB3949972B71}" presName="lineNode" presStyleLbl="alignAccFollowNode1" presStyleIdx="12" presStyleCnt="15"/>
      <dgm:spPr/>
    </dgm:pt>
    <dgm:pt modelId="{445EF45E-C397-A646-980B-37732B737157}" type="pres">
      <dgm:prSet presAssocID="{659A04E6-22BE-4272-8DDC-DB3949972B71}" presName="lineArrowNode" presStyleLbl="alignAccFollowNode1" presStyleIdx="13" presStyleCnt="15"/>
      <dgm:spPr/>
    </dgm:pt>
    <dgm:pt modelId="{02CFA33B-FD4B-6B4D-9AB8-A1CD9DB0CC12}" type="pres">
      <dgm:prSet presAssocID="{7A91DA6E-F90E-411E-B6DC-513F316B3DDD}" presName="sibTransNodeCircle" presStyleLbl="alignNode1" presStyleIdx="4" presStyleCnt="5">
        <dgm:presLayoutVars>
          <dgm:chMax val="0"/>
          <dgm:bulletEnabled/>
        </dgm:presLayoutVars>
      </dgm:prSet>
      <dgm:spPr/>
    </dgm:pt>
    <dgm:pt modelId="{F6E3071B-1240-5347-9457-2D839ED33CC8}" type="pres">
      <dgm:prSet presAssocID="{7A91DA6E-F90E-411E-B6DC-513F316B3DDD}" presName="spacerBetweenCircleAndCallout" presStyleCnt="0">
        <dgm:presLayoutVars/>
      </dgm:prSet>
      <dgm:spPr/>
    </dgm:pt>
    <dgm:pt modelId="{99A2268F-E3E6-7F42-B9A4-AA7398B45D91}" type="pres">
      <dgm:prSet presAssocID="{659A04E6-22BE-4272-8DDC-DB3949972B71}" presName="nodeText" presStyleLbl="alignAccFollowNode1" presStyleIdx="14" presStyleCnt="15" custScaleX="100000">
        <dgm:presLayoutVars>
          <dgm:bulletEnabled val="1"/>
        </dgm:presLayoutVars>
      </dgm:prSet>
      <dgm:spPr/>
    </dgm:pt>
  </dgm:ptLst>
  <dgm:cxnLst>
    <dgm:cxn modelId="{DF5CF805-1569-47F3-BFAA-94DEB7797F4F}" srcId="{CBB2F0B4-4D46-4289-8242-21E6CF74134C}" destId="{DC66D39D-F6AC-4663-A13F-4A230A00B8F8}" srcOrd="0" destOrd="0" parTransId="{CCBB834B-87AD-497A-BE55-DA75726E262C}" sibTransId="{1FB471FD-F70A-4DCE-B9FF-7172C47ED9F6}"/>
    <dgm:cxn modelId="{68BC8A07-9E39-FA45-9D18-6FBF6263A4C6}" type="presOf" srcId="{DC66D39D-F6AC-4663-A13F-4A230A00B8F8}" destId="{7FFEC111-7D71-3741-B8B8-385539233737}" srcOrd="0" destOrd="0" presId="urn:microsoft.com/office/officeart/2016/7/layout/LinearArrowProcessNumbered"/>
    <dgm:cxn modelId="{A798F52B-3EA8-9F43-AFBB-9D9B066A66B3}" type="presOf" srcId="{365EF325-A39D-4D73-B0FF-ABD66EB5FECF}" destId="{7DE816D8-741A-6C4F-917C-CE920E03E91B}" srcOrd="0" destOrd="0" presId="urn:microsoft.com/office/officeart/2016/7/layout/LinearArrowProcessNumbered"/>
    <dgm:cxn modelId="{3705453D-3DB6-6A48-ADCB-D06FD6D4DE7C}" type="presOf" srcId="{90E217A5-42D3-43F7-99D4-23A82C6FEB75}" destId="{27E3C588-3B8B-104C-BCCB-98BDE9A5EEC1}" srcOrd="0" destOrd="0" presId="urn:microsoft.com/office/officeart/2016/7/layout/LinearArrowProcessNumbered"/>
    <dgm:cxn modelId="{7950E246-F665-A746-B95F-7F9AAFC253A7}" type="presOf" srcId="{B7603456-A7A1-4443-8489-7A0B7317923E}" destId="{9C18B78E-E026-2247-9E47-582F894FCF14}" srcOrd="0" destOrd="0" presId="urn:microsoft.com/office/officeart/2016/7/layout/LinearArrowProcessNumbered"/>
    <dgm:cxn modelId="{D41C2A68-BAC1-9247-AA4B-A137A5A555C1}" type="presOf" srcId="{CBB2F0B4-4D46-4289-8242-21E6CF74134C}" destId="{4E689F31-DA6B-3F47-9FD9-EECFEE4C9062}" srcOrd="0" destOrd="0" presId="urn:microsoft.com/office/officeart/2016/7/layout/LinearArrowProcessNumbered"/>
    <dgm:cxn modelId="{EE57EA48-D433-8F43-8776-C6B2EF54893A}" type="presOf" srcId="{1FB471FD-F70A-4DCE-B9FF-7172C47ED9F6}" destId="{6A593F9B-AB46-EF4A-A3DD-0A75537C1FA3}" srcOrd="0" destOrd="0" presId="urn:microsoft.com/office/officeart/2016/7/layout/LinearArrowProcessNumbered"/>
    <dgm:cxn modelId="{59BEFB6D-E96A-4E49-B090-AE26583B76EF}" srcId="{CBB2F0B4-4D46-4289-8242-21E6CF74134C}" destId="{365EF325-A39D-4D73-B0FF-ABD66EB5FECF}" srcOrd="1" destOrd="0" parTransId="{F44370DF-3B7A-414C-891A-83FD590CFE66}" sibTransId="{B7603456-A7A1-4443-8489-7A0B7317923E}"/>
    <dgm:cxn modelId="{C493F670-3535-D547-AD74-CDBBBEA68E04}" type="presOf" srcId="{7A91DA6E-F90E-411E-B6DC-513F316B3DDD}" destId="{02CFA33B-FD4B-6B4D-9AB8-A1CD9DB0CC12}" srcOrd="0" destOrd="0" presId="urn:microsoft.com/office/officeart/2016/7/layout/LinearArrowProcessNumbered"/>
    <dgm:cxn modelId="{2DE61D76-DCC8-47BE-85B3-BB3F61565983}" srcId="{CBB2F0B4-4D46-4289-8242-21E6CF74134C}" destId="{FC7508DA-4A64-4106-A9C1-2844BB3B8A84}" srcOrd="2" destOrd="0" parTransId="{EB95BCDE-23F1-49F6-8B71-E554482DC139}" sibTransId="{95424088-4949-487C-A914-29A9ACC7ACD2}"/>
    <dgm:cxn modelId="{7955197D-F30A-DB49-AA46-F95126C1700D}" type="presOf" srcId="{95424088-4949-487C-A914-29A9ACC7ACD2}" destId="{0DD5F9C1-47F7-A444-8639-46A4CFDF42B5}" srcOrd="0" destOrd="0" presId="urn:microsoft.com/office/officeart/2016/7/layout/LinearArrowProcessNumbered"/>
    <dgm:cxn modelId="{6A52CD81-0452-0448-9459-56B6688A22B3}" type="presOf" srcId="{FC7508DA-4A64-4106-A9C1-2844BB3B8A84}" destId="{CAC9FFB4-AA41-D945-832D-FACD2829E033}" srcOrd="0" destOrd="0" presId="urn:microsoft.com/office/officeart/2016/7/layout/LinearArrowProcessNumbered"/>
    <dgm:cxn modelId="{C42B0488-7527-014D-A424-66BD00864D32}" type="presOf" srcId="{659A04E6-22BE-4272-8DDC-DB3949972B71}" destId="{99A2268F-E3E6-7F42-B9A4-AA7398B45D91}" srcOrd="0" destOrd="0" presId="urn:microsoft.com/office/officeart/2016/7/layout/LinearArrowProcessNumbered"/>
    <dgm:cxn modelId="{4E4FC8BF-3E6B-408E-9EDF-1CB6F11A485D}" srcId="{CBB2F0B4-4D46-4289-8242-21E6CF74134C}" destId="{659A04E6-22BE-4272-8DDC-DB3949972B71}" srcOrd="4" destOrd="0" parTransId="{0E2E58CD-CCFF-4BAF-B45B-1A19FCEF02C1}" sibTransId="{7A91DA6E-F90E-411E-B6DC-513F316B3DDD}"/>
    <dgm:cxn modelId="{10C551DF-4573-174D-BA9C-5175D7C129EE}" type="presOf" srcId="{38620D26-303C-4911-B9DC-FFE0AAE5137E}" destId="{2E30287E-164C-B044-AE0D-27EFB286FB7D}" srcOrd="0" destOrd="0" presId="urn:microsoft.com/office/officeart/2016/7/layout/LinearArrowProcessNumbered"/>
    <dgm:cxn modelId="{8667B0DF-2189-4A5E-B574-10C532ED973F}" srcId="{CBB2F0B4-4D46-4289-8242-21E6CF74134C}" destId="{90E217A5-42D3-43F7-99D4-23A82C6FEB75}" srcOrd="3" destOrd="0" parTransId="{A50069AA-8202-4048-A271-7126DF222657}" sibTransId="{38620D26-303C-4911-B9DC-FFE0AAE5137E}"/>
    <dgm:cxn modelId="{37476565-FEE4-3246-9531-DFCC61626380}" type="presParOf" srcId="{4E689F31-DA6B-3F47-9FD9-EECFEE4C9062}" destId="{823196F6-EF5A-F745-BCE3-4023BC73CB4C}" srcOrd="0" destOrd="0" presId="urn:microsoft.com/office/officeart/2016/7/layout/LinearArrowProcessNumbered"/>
    <dgm:cxn modelId="{E035E235-8BC5-494C-B147-A436EC3F2A91}" type="presParOf" srcId="{823196F6-EF5A-F745-BCE3-4023BC73CB4C}" destId="{3A5F984D-6DDF-5E45-8593-217CEE099717}" srcOrd="0" destOrd="0" presId="urn:microsoft.com/office/officeart/2016/7/layout/LinearArrowProcessNumbered"/>
    <dgm:cxn modelId="{F0B4DC35-B326-0C47-A825-481A3B324836}" type="presParOf" srcId="{823196F6-EF5A-F745-BCE3-4023BC73CB4C}" destId="{91C4CB04-80E8-1E45-BF7B-7B9EED2AEE63}" srcOrd="1" destOrd="0" presId="urn:microsoft.com/office/officeart/2016/7/layout/LinearArrowProcessNumbered"/>
    <dgm:cxn modelId="{9E8BE5D6-A051-044C-B668-9BE4436779EC}" type="presParOf" srcId="{91C4CB04-80E8-1E45-BF7B-7B9EED2AEE63}" destId="{3BCA962A-4774-C74B-9CC4-E2BA87A49AE6}" srcOrd="0" destOrd="0" presId="urn:microsoft.com/office/officeart/2016/7/layout/LinearArrowProcessNumbered"/>
    <dgm:cxn modelId="{A574B852-3F9A-7942-84BE-AF15FE1B808E}" type="presParOf" srcId="{91C4CB04-80E8-1E45-BF7B-7B9EED2AEE63}" destId="{4EF542CE-9563-2842-AD10-107BD4A0915D}" srcOrd="1" destOrd="0" presId="urn:microsoft.com/office/officeart/2016/7/layout/LinearArrowProcessNumbered"/>
    <dgm:cxn modelId="{82683909-8B7A-9C46-9220-EC36B734B797}" type="presParOf" srcId="{91C4CB04-80E8-1E45-BF7B-7B9EED2AEE63}" destId="{6A593F9B-AB46-EF4A-A3DD-0A75537C1FA3}" srcOrd="2" destOrd="0" presId="urn:microsoft.com/office/officeart/2016/7/layout/LinearArrowProcessNumbered"/>
    <dgm:cxn modelId="{A704AC1E-C00C-184A-8916-CD89B90A35D5}" type="presParOf" srcId="{91C4CB04-80E8-1E45-BF7B-7B9EED2AEE63}" destId="{DF676349-F73B-9343-83E3-7AE0B3DBEB11}" srcOrd="3" destOrd="0" presId="urn:microsoft.com/office/officeart/2016/7/layout/LinearArrowProcessNumbered"/>
    <dgm:cxn modelId="{F41C42C8-46ED-4E45-A40B-CF01911B70A0}" type="presParOf" srcId="{823196F6-EF5A-F745-BCE3-4023BC73CB4C}" destId="{7FFEC111-7D71-3741-B8B8-385539233737}" srcOrd="2" destOrd="0" presId="urn:microsoft.com/office/officeart/2016/7/layout/LinearArrowProcessNumbered"/>
    <dgm:cxn modelId="{A0EEA707-BD03-0748-94FE-1E7CBF703FB5}" type="presParOf" srcId="{4E689F31-DA6B-3F47-9FD9-EECFEE4C9062}" destId="{FD830C34-EDE3-3B42-92F6-BE2B14B8AA17}" srcOrd="1" destOrd="0" presId="urn:microsoft.com/office/officeart/2016/7/layout/LinearArrowProcessNumbered"/>
    <dgm:cxn modelId="{0B215A6F-99B0-3E49-826C-D1BFEE9105F6}" type="presParOf" srcId="{4E689F31-DA6B-3F47-9FD9-EECFEE4C9062}" destId="{E99DFEFA-59BF-644E-8426-74D40451CD1F}" srcOrd="2" destOrd="0" presId="urn:microsoft.com/office/officeart/2016/7/layout/LinearArrowProcessNumbered"/>
    <dgm:cxn modelId="{91ED4157-01ED-EC4F-A3F7-3E16219E4249}" type="presParOf" srcId="{E99DFEFA-59BF-644E-8426-74D40451CD1F}" destId="{BDAD6E3B-589D-D143-8D07-24BF6FCE90F4}" srcOrd="0" destOrd="0" presId="urn:microsoft.com/office/officeart/2016/7/layout/LinearArrowProcessNumbered"/>
    <dgm:cxn modelId="{7FAB4884-816D-9945-89EC-563BC485D236}" type="presParOf" srcId="{E99DFEFA-59BF-644E-8426-74D40451CD1F}" destId="{3B0C4032-3CA0-9040-B361-A96D9BFD35F2}" srcOrd="1" destOrd="0" presId="urn:microsoft.com/office/officeart/2016/7/layout/LinearArrowProcessNumbered"/>
    <dgm:cxn modelId="{8D03D8D3-7EAD-7240-BCF5-E9088A4535C0}" type="presParOf" srcId="{3B0C4032-3CA0-9040-B361-A96D9BFD35F2}" destId="{32C38CCA-0A92-5948-838F-891D6B974736}" srcOrd="0" destOrd="0" presId="urn:microsoft.com/office/officeart/2016/7/layout/LinearArrowProcessNumbered"/>
    <dgm:cxn modelId="{396AFE51-70DC-C44A-A785-24BB30FEBF4A}" type="presParOf" srcId="{3B0C4032-3CA0-9040-B361-A96D9BFD35F2}" destId="{D0020928-580B-F144-9EA4-2F4E8424E3C2}" srcOrd="1" destOrd="0" presId="urn:microsoft.com/office/officeart/2016/7/layout/LinearArrowProcessNumbered"/>
    <dgm:cxn modelId="{CF90310D-484D-844F-BC26-ECE2A1EDD212}" type="presParOf" srcId="{3B0C4032-3CA0-9040-B361-A96D9BFD35F2}" destId="{9C18B78E-E026-2247-9E47-582F894FCF14}" srcOrd="2" destOrd="0" presId="urn:microsoft.com/office/officeart/2016/7/layout/LinearArrowProcessNumbered"/>
    <dgm:cxn modelId="{88CA9AD9-EE32-3B49-8286-4A99731B7795}" type="presParOf" srcId="{3B0C4032-3CA0-9040-B361-A96D9BFD35F2}" destId="{4A5BF524-462B-7C44-B2DD-282589C0D15D}" srcOrd="3" destOrd="0" presId="urn:microsoft.com/office/officeart/2016/7/layout/LinearArrowProcessNumbered"/>
    <dgm:cxn modelId="{037EE594-25B5-D44C-B5A0-AF0FB9BA8067}" type="presParOf" srcId="{E99DFEFA-59BF-644E-8426-74D40451CD1F}" destId="{7DE816D8-741A-6C4F-917C-CE920E03E91B}" srcOrd="2" destOrd="0" presId="urn:microsoft.com/office/officeart/2016/7/layout/LinearArrowProcessNumbered"/>
    <dgm:cxn modelId="{F0D06158-8786-C94A-BD64-5D25BF10C157}" type="presParOf" srcId="{4E689F31-DA6B-3F47-9FD9-EECFEE4C9062}" destId="{D157456F-479A-6440-8235-0F61BE4F4288}" srcOrd="3" destOrd="0" presId="urn:microsoft.com/office/officeart/2016/7/layout/LinearArrowProcessNumbered"/>
    <dgm:cxn modelId="{E9BACD0B-6CB7-9A4C-85BC-D9A7803F4348}" type="presParOf" srcId="{4E689F31-DA6B-3F47-9FD9-EECFEE4C9062}" destId="{CCD84335-8818-734A-BC14-EAA0FBEF059A}" srcOrd="4" destOrd="0" presId="urn:microsoft.com/office/officeart/2016/7/layout/LinearArrowProcessNumbered"/>
    <dgm:cxn modelId="{12E2A097-2B39-0341-BA43-ED5E3F361B2E}" type="presParOf" srcId="{CCD84335-8818-734A-BC14-EAA0FBEF059A}" destId="{CB5D032E-33F3-ED4B-9145-DA71F9115C6E}" srcOrd="0" destOrd="0" presId="urn:microsoft.com/office/officeart/2016/7/layout/LinearArrowProcessNumbered"/>
    <dgm:cxn modelId="{C2D7AAB3-F655-7346-BD53-B8BFDC4BD335}" type="presParOf" srcId="{CCD84335-8818-734A-BC14-EAA0FBEF059A}" destId="{5CA6B937-DEB9-6E4D-A128-5C20E826A41E}" srcOrd="1" destOrd="0" presId="urn:microsoft.com/office/officeart/2016/7/layout/LinearArrowProcessNumbered"/>
    <dgm:cxn modelId="{C06E7A01-BDCC-6E4F-B2F5-0799ACD949D6}" type="presParOf" srcId="{5CA6B937-DEB9-6E4D-A128-5C20E826A41E}" destId="{9A65AC61-F07D-F546-8B32-F86DCC2D2939}" srcOrd="0" destOrd="0" presId="urn:microsoft.com/office/officeart/2016/7/layout/LinearArrowProcessNumbered"/>
    <dgm:cxn modelId="{6C93C455-F728-C746-82D7-9E0B7721E13A}" type="presParOf" srcId="{5CA6B937-DEB9-6E4D-A128-5C20E826A41E}" destId="{22DCFB19-437C-0740-9FD9-8984E3D0766D}" srcOrd="1" destOrd="0" presId="urn:microsoft.com/office/officeart/2016/7/layout/LinearArrowProcessNumbered"/>
    <dgm:cxn modelId="{685C5160-E44C-7342-9B09-CBC5C5F9F5CF}" type="presParOf" srcId="{5CA6B937-DEB9-6E4D-A128-5C20E826A41E}" destId="{0DD5F9C1-47F7-A444-8639-46A4CFDF42B5}" srcOrd="2" destOrd="0" presId="urn:microsoft.com/office/officeart/2016/7/layout/LinearArrowProcessNumbered"/>
    <dgm:cxn modelId="{7889DFB9-C22E-CA47-99D9-0FCED977201F}" type="presParOf" srcId="{5CA6B937-DEB9-6E4D-A128-5C20E826A41E}" destId="{E073C3F1-A637-734C-A5A7-D137AC25BE93}" srcOrd="3" destOrd="0" presId="urn:microsoft.com/office/officeart/2016/7/layout/LinearArrowProcessNumbered"/>
    <dgm:cxn modelId="{5392F0A2-3D5F-2E49-8F1B-7AE26F37B44E}" type="presParOf" srcId="{CCD84335-8818-734A-BC14-EAA0FBEF059A}" destId="{CAC9FFB4-AA41-D945-832D-FACD2829E033}" srcOrd="2" destOrd="0" presId="urn:microsoft.com/office/officeart/2016/7/layout/LinearArrowProcessNumbered"/>
    <dgm:cxn modelId="{C58D17C8-D925-2E4C-A69C-C845DBCF11B4}" type="presParOf" srcId="{4E689F31-DA6B-3F47-9FD9-EECFEE4C9062}" destId="{76A4A80D-0DC6-6D46-BC1D-4904030B8F62}" srcOrd="5" destOrd="0" presId="urn:microsoft.com/office/officeart/2016/7/layout/LinearArrowProcessNumbered"/>
    <dgm:cxn modelId="{A64D87EF-6E3A-FC43-AE04-6124FF181D1B}" type="presParOf" srcId="{4E689F31-DA6B-3F47-9FD9-EECFEE4C9062}" destId="{774F2FAE-163A-1F49-9064-FD2260DE1F64}" srcOrd="6" destOrd="0" presId="urn:microsoft.com/office/officeart/2016/7/layout/LinearArrowProcessNumbered"/>
    <dgm:cxn modelId="{2AC23CF4-8808-4F49-AB72-7E9CF3AD3982}" type="presParOf" srcId="{774F2FAE-163A-1F49-9064-FD2260DE1F64}" destId="{12FF3418-6BF1-3349-B0F1-F6F7C6DA301F}" srcOrd="0" destOrd="0" presId="urn:microsoft.com/office/officeart/2016/7/layout/LinearArrowProcessNumbered"/>
    <dgm:cxn modelId="{640BE16D-D559-F842-B072-027EEF1ECFAD}" type="presParOf" srcId="{774F2FAE-163A-1F49-9064-FD2260DE1F64}" destId="{82F2B7DD-3B28-CB4B-9B71-59A1C2391D5D}" srcOrd="1" destOrd="0" presId="urn:microsoft.com/office/officeart/2016/7/layout/LinearArrowProcessNumbered"/>
    <dgm:cxn modelId="{B4110214-EF9C-4349-AFBC-9991580903D2}" type="presParOf" srcId="{82F2B7DD-3B28-CB4B-9B71-59A1C2391D5D}" destId="{71EED55F-6BE7-8C43-B409-8A9FCA787FFF}" srcOrd="0" destOrd="0" presId="urn:microsoft.com/office/officeart/2016/7/layout/LinearArrowProcessNumbered"/>
    <dgm:cxn modelId="{EB504320-266C-754A-BA39-82C4FEC0AA23}" type="presParOf" srcId="{82F2B7DD-3B28-CB4B-9B71-59A1C2391D5D}" destId="{5BE40266-1F6A-2441-8626-6470E81C19E3}" srcOrd="1" destOrd="0" presId="urn:microsoft.com/office/officeart/2016/7/layout/LinearArrowProcessNumbered"/>
    <dgm:cxn modelId="{696D1CB3-DECD-B94E-902C-17861EA592DC}" type="presParOf" srcId="{82F2B7DD-3B28-CB4B-9B71-59A1C2391D5D}" destId="{2E30287E-164C-B044-AE0D-27EFB286FB7D}" srcOrd="2" destOrd="0" presId="urn:microsoft.com/office/officeart/2016/7/layout/LinearArrowProcessNumbered"/>
    <dgm:cxn modelId="{E1C97588-A8F5-664E-9D32-43888661F996}" type="presParOf" srcId="{82F2B7DD-3B28-CB4B-9B71-59A1C2391D5D}" destId="{0D515603-6ED6-AD4A-921C-F6B29DA9D395}" srcOrd="3" destOrd="0" presId="urn:microsoft.com/office/officeart/2016/7/layout/LinearArrowProcessNumbered"/>
    <dgm:cxn modelId="{36FD7360-D795-2941-A833-BC70E54EBC80}" type="presParOf" srcId="{774F2FAE-163A-1F49-9064-FD2260DE1F64}" destId="{27E3C588-3B8B-104C-BCCB-98BDE9A5EEC1}" srcOrd="2" destOrd="0" presId="urn:microsoft.com/office/officeart/2016/7/layout/LinearArrowProcessNumbered"/>
    <dgm:cxn modelId="{7D1528B0-8354-B148-AEA3-E5D7F00281BD}" type="presParOf" srcId="{4E689F31-DA6B-3F47-9FD9-EECFEE4C9062}" destId="{AA354535-4F3F-0A4B-BBAF-0E9C30B624D4}" srcOrd="7" destOrd="0" presId="urn:microsoft.com/office/officeart/2016/7/layout/LinearArrowProcessNumbered"/>
    <dgm:cxn modelId="{6E9C95C2-41A0-234A-BC48-F1243DE37E45}" type="presParOf" srcId="{4E689F31-DA6B-3F47-9FD9-EECFEE4C9062}" destId="{4ECFAD71-7C38-E748-9812-E0B4538FBE9A}" srcOrd="8" destOrd="0" presId="urn:microsoft.com/office/officeart/2016/7/layout/LinearArrowProcessNumbered"/>
    <dgm:cxn modelId="{8F1DF5A1-8DAC-DA4D-AFC8-04644384476D}" type="presParOf" srcId="{4ECFAD71-7C38-E748-9812-E0B4538FBE9A}" destId="{4EAA3CF9-9D5C-D442-AB06-8CEBFE2C7022}" srcOrd="0" destOrd="0" presId="urn:microsoft.com/office/officeart/2016/7/layout/LinearArrowProcessNumbered"/>
    <dgm:cxn modelId="{5AA2A72C-3F0F-9B4E-98CE-3FFFF2584097}" type="presParOf" srcId="{4ECFAD71-7C38-E748-9812-E0B4538FBE9A}" destId="{722B267D-EE32-D74F-919E-9705A4C3D820}" srcOrd="1" destOrd="0" presId="urn:microsoft.com/office/officeart/2016/7/layout/LinearArrowProcessNumbered"/>
    <dgm:cxn modelId="{3767D2DF-E05D-C24B-9F28-A234D51F9C30}" type="presParOf" srcId="{722B267D-EE32-D74F-919E-9705A4C3D820}" destId="{96937B8E-4A6F-5445-B313-B41791170FE9}" srcOrd="0" destOrd="0" presId="urn:microsoft.com/office/officeart/2016/7/layout/LinearArrowProcessNumbered"/>
    <dgm:cxn modelId="{954D7233-95CC-D149-978D-6723EA83172F}" type="presParOf" srcId="{722B267D-EE32-D74F-919E-9705A4C3D820}" destId="{445EF45E-C397-A646-980B-37732B737157}" srcOrd="1" destOrd="0" presId="urn:microsoft.com/office/officeart/2016/7/layout/LinearArrowProcessNumbered"/>
    <dgm:cxn modelId="{81A1DC6C-A96D-C741-A7A2-5324E944192A}" type="presParOf" srcId="{722B267D-EE32-D74F-919E-9705A4C3D820}" destId="{02CFA33B-FD4B-6B4D-9AB8-A1CD9DB0CC12}" srcOrd="2" destOrd="0" presId="urn:microsoft.com/office/officeart/2016/7/layout/LinearArrowProcessNumbered"/>
    <dgm:cxn modelId="{72AFCC32-E536-E14D-B994-DDE61D7DB25C}" type="presParOf" srcId="{722B267D-EE32-D74F-919E-9705A4C3D820}" destId="{F6E3071B-1240-5347-9457-2D839ED33CC8}" srcOrd="3" destOrd="0" presId="urn:microsoft.com/office/officeart/2016/7/layout/LinearArrowProcessNumbered"/>
    <dgm:cxn modelId="{FE930D67-F961-2145-9ACD-F9D9BEB47C3B}" type="presParOf" srcId="{4ECFAD71-7C38-E748-9812-E0B4538FBE9A}" destId="{99A2268F-E3E6-7F42-B9A4-AA7398B45D91}"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3DDC4-B8E2-4DEE-B999-E232687BB7A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4195A63-70D6-4868-A3DE-DEC34D8BCE5A}">
      <dgm:prSet custT="1"/>
      <dgm:spPr/>
      <dgm:t>
        <a:bodyPr/>
        <a:lstStyle/>
        <a:p>
          <a:r>
            <a:rPr lang="en-GB" sz="1800" b="1" dirty="0"/>
            <a:t>Obesity as a long-term condition</a:t>
          </a:r>
          <a:endParaRPr lang="en-US" sz="1800" b="1" dirty="0"/>
        </a:p>
      </dgm:t>
    </dgm:pt>
    <dgm:pt modelId="{B43D14CD-D06E-48D1-B9B4-9F4D95563F1F}" type="parTrans" cxnId="{91C06AD3-D58F-4BD5-B63F-D231D76A8EF0}">
      <dgm:prSet/>
      <dgm:spPr/>
      <dgm:t>
        <a:bodyPr/>
        <a:lstStyle/>
        <a:p>
          <a:endParaRPr lang="en-US"/>
        </a:p>
      </dgm:t>
    </dgm:pt>
    <dgm:pt modelId="{EF6F4ABD-F703-447E-A5B3-511DFF8052B1}" type="sibTrans" cxnId="{91C06AD3-D58F-4BD5-B63F-D231D76A8EF0}">
      <dgm:prSet/>
      <dgm:spPr/>
      <dgm:t>
        <a:bodyPr/>
        <a:lstStyle/>
        <a:p>
          <a:endParaRPr lang="en-US"/>
        </a:p>
      </dgm:t>
    </dgm:pt>
    <dgm:pt modelId="{050D19BA-F3A2-48CE-AF78-AF11304FC73D}">
      <dgm:prSet custT="1"/>
      <dgm:spPr/>
      <dgm:t>
        <a:bodyPr/>
        <a:lstStyle/>
        <a:p>
          <a:r>
            <a:rPr lang="en-GB" sz="1800" b="1" dirty="0"/>
            <a:t>Clinical Relevance of Obesity in UK Primary Care</a:t>
          </a:r>
          <a:endParaRPr lang="en-US" sz="1800" b="1" dirty="0"/>
        </a:p>
      </dgm:t>
    </dgm:pt>
    <dgm:pt modelId="{C78A9EC0-CE36-46F3-A67E-D546C54F92A0}" type="parTrans" cxnId="{05F19D26-F6F2-4EA6-AA57-72770D127C88}">
      <dgm:prSet/>
      <dgm:spPr/>
      <dgm:t>
        <a:bodyPr/>
        <a:lstStyle/>
        <a:p>
          <a:endParaRPr lang="en-US"/>
        </a:p>
      </dgm:t>
    </dgm:pt>
    <dgm:pt modelId="{783BC7F6-387D-4FE2-9CB0-AE87DC51C21E}" type="sibTrans" cxnId="{05F19D26-F6F2-4EA6-AA57-72770D127C88}">
      <dgm:prSet/>
      <dgm:spPr/>
      <dgm:t>
        <a:bodyPr/>
        <a:lstStyle/>
        <a:p>
          <a:endParaRPr lang="en-US"/>
        </a:p>
      </dgm:t>
    </dgm:pt>
    <dgm:pt modelId="{B3FE2913-1E5E-481E-B12B-37F12BEE34EB}">
      <dgm:prSet custT="1"/>
      <dgm:spPr/>
      <dgm:t>
        <a:bodyPr/>
        <a:lstStyle/>
        <a:p>
          <a:r>
            <a:rPr lang="en-GB" sz="1800" b="1" dirty="0"/>
            <a:t>Weight Loss Pharmacological Therapies and their MOA in the 21</a:t>
          </a:r>
          <a:r>
            <a:rPr lang="en-GB" sz="1800" b="1" baseline="30000" dirty="0"/>
            <a:t>st</a:t>
          </a:r>
          <a:r>
            <a:rPr lang="en-GB" sz="1800" b="1" dirty="0"/>
            <a:t> Century</a:t>
          </a:r>
          <a:endParaRPr lang="en-US" sz="1800" b="1" dirty="0"/>
        </a:p>
      </dgm:t>
    </dgm:pt>
    <dgm:pt modelId="{580B3EE8-25A6-4AC4-9190-ECF1BCFD4205}" type="parTrans" cxnId="{25E04E08-18E9-47F8-BAC7-EB9B2A42802D}">
      <dgm:prSet/>
      <dgm:spPr/>
      <dgm:t>
        <a:bodyPr/>
        <a:lstStyle/>
        <a:p>
          <a:endParaRPr lang="en-US"/>
        </a:p>
      </dgm:t>
    </dgm:pt>
    <dgm:pt modelId="{21887A82-1D52-4290-804D-048DAE76C64E}" type="sibTrans" cxnId="{25E04E08-18E9-47F8-BAC7-EB9B2A42802D}">
      <dgm:prSet/>
      <dgm:spPr/>
      <dgm:t>
        <a:bodyPr/>
        <a:lstStyle/>
        <a:p>
          <a:endParaRPr lang="en-US"/>
        </a:p>
      </dgm:t>
    </dgm:pt>
    <dgm:pt modelId="{9D53A74A-F57F-43E4-A5E4-FC26D3C11817}">
      <dgm:prSet custT="1"/>
      <dgm:spPr/>
      <dgm:t>
        <a:bodyPr/>
        <a:lstStyle/>
        <a:p>
          <a:r>
            <a:rPr lang="en-GB" sz="1800" b="1" dirty="0" err="1"/>
            <a:t>Tirzepatide</a:t>
          </a:r>
          <a:r>
            <a:rPr lang="en-GB" sz="1800" b="1" dirty="0"/>
            <a:t> basics: pharmacology, evidence and expectations</a:t>
          </a:r>
          <a:endParaRPr lang="en-US" sz="1800" b="1" dirty="0"/>
        </a:p>
      </dgm:t>
    </dgm:pt>
    <dgm:pt modelId="{1FBE3A8B-FC9E-4BED-9338-AFF13DD92F5A}" type="parTrans" cxnId="{0482ADC1-7009-4827-A8F4-E41F3B567119}">
      <dgm:prSet/>
      <dgm:spPr/>
      <dgm:t>
        <a:bodyPr/>
        <a:lstStyle/>
        <a:p>
          <a:endParaRPr lang="en-US"/>
        </a:p>
      </dgm:t>
    </dgm:pt>
    <dgm:pt modelId="{AC24F90F-740A-4CFA-B47B-FA4C2E0DB5E5}" type="sibTrans" cxnId="{0482ADC1-7009-4827-A8F4-E41F3B567119}">
      <dgm:prSet/>
      <dgm:spPr/>
      <dgm:t>
        <a:bodyPr/>
        <a:lstStyle/>
        <a:p>
          <a:endParaRPr lang="en-US"/>
        </a:p>
      </dgm:t>
    </dgm:pt>
    <dgm:pt modelId="{F9C239B1-E927-46F5-9B0B-69A1D7D748B9}">
      <dgm:prSet custT="1"/>
      <dgm:spPr/>
      <dgm:t>
        <a:bodyPr/>
        <a:lstStyle/>
        <a:p>
          <a:r>
            <a:rPr lang="en-GB" sz="1800" b="1" dirty="0"/>
            <a:t>SY </a:t>
          </a:r>
          <a:r>
            <a:rPr lang="en-GB" sz="1800" b="1" dirty="0" err="1"/>
            <a:t>Tirzepatide</a:t>
          </a:r>
          <a:r>
            <a:rPr lang="en-GB" sz="1800" b="1" dirty="0"/>
            <a:t> Pathway – Patient selection and pre-initiation assessment</a:t>
          </a:r>
          <a:endParaRPr lang="en-US" sz="1800" b="1" dirty="0"/>
        </a:p>
      </dgm:t>
    </dgm:pt>
    <dgm:pt modelId="{7E6CDE4C-DDEB-46B7-A932-2062788F8CC2}" type="parTrans" cxnId="{63CADFE8-EEA4-4733-A970-7E384B343D7E}">
      <dgm:prSet/>
      <dgm:spPr/>
      <dgm:t>
        <a:bodyPr/>
        <a:lstStyle/>
        <a:p>
          <a:endParaRPr lang="en-US"/>
        </a:p>
      </dgm:t>
    </dgm:pt>
    <dgm:pt modelId="{8AA8DC22-04B0-4263-8B5C-1EC3BF36E527}" type="sibTrans" cxnId="{63CADFE8-EEA4-4733-A970-7E384B343D7E}">
      <dgm:prSet/>
      <dgm:spPr/>
      <dgm:t>
        <a:bodyPr/>
        <a:lstStyle/>
        <a:p>
          <a:endParaRPr lang="en-US"/>
        </a:p>
      </dgm:t>
    </dgm:pt>
    <dgm:pt modelId="{A199DE31-B869-47EE-BE79-FF478EBD920D}">
      <dgm:prSet custT="1"/>
      <dgm:spPr/>
      <dgm:t>
        <a:bodyPr/>
        <a:lstStyle/>
        <a:p>
          <a:r>
            <a:rPr lang="en-GB" sz="1800" b="1" dirty="0"/>
            <a:t>Starting treatment: shared decision-making and initiation appointment</a:t>
          </a:r>
          <a:endParaRPr lang="en-US" sz="1800" b="1" dirty="0"/>
        </a:p>
      </dgm:t>
    </dgm:pt>
    <dgm:pt modelId="{3E71A9CF-6962-4738-A60B-16171F03D6AC}" type="parTrans" cxnId="{69ACA5DD-7529-4BA5-AE7D-94FCB7574A91}">
      <dgm:prSet/>
      <dgm:spPr/>
      <dgm:t>
        <a:bodyPr/>
        <a:lstStyle/>
        <a:p>
          <a:endParaRPr lang="en-US"/>
        </a:p>
      </dgm:t>
    </dgm:pt>
    <dgm:pt modelId="{06953D82-0D05-42F9-8BF6-EEC2ECD874D6}" type="sibTrans" cxnId="{69ACA5DD-7529-4BA5-AE7D-94FCB7574A91}">
      <dgm:prSet/>
      <dgm:spPr/>
      <dgm:t>
        <a:bodyPr/>
        <a:lstStyle/>
        <a:p>
          <a:endParaRPr lang="en-US"/>
        </a:p>
      </dgm:t>
    </dgm:pt>
    <dgm:pt modelId="{64F1BC3C-759C-44FF-B2DB-89605739278F}">
      <dgm:prSet custT="1"/>
      <dgm:spPr/>
      <dgm:t>
        <a:bodyPr/>
        <a:lstStyle/>
        <a:p>
          <a:r>
            <a:rPr lang="en-GB" sz="1800" b="1" dirty="0"/>
            <a:t>Follow-up: titration, side-effects, stopping and diabetes-specific considerations</a:t>
          </a:r>
          <a:endParaRPr lang="en-US" sz="1800" b="1" dirty="0"/>
        </a:p>
      </dgm:t>
    </dgm:pt>
    <dgm:pt modelId="{09BBD8CD-5885-4A34-B0F7-6AE2DC74FF43}" type="parTrans" cxnId="{E62B8EB9-5A01-480A-A97B-2E8454CF9392}">
      <dgm:prSet/>
      <dgm:spPr/>
      <dgm:t>
        <a:bodyPr/>
        <a:lstStyle/>
        <a:p>
          <a:endParaRPr lang="en-US"/>
        </a:p>
      </dgm:t>
    </dgm:pt>
    <dgm:pt modelId="{A2ECB60F-9B46-4056-BB8F-0409E662E351}" type="sibTrans" cxnId="{E62B8EB9-5A01-480A-A97B-2E8454CF9392}">
      <dgm:prSet/>
      <dgm:spPr/>
      <dgm:t>
        <a:bodyPr/>
        <a:lstStyle/>
        <a:p>
          <a:endParaRPr lang="en-US"/>
        </a:p>
      </dgm:t>
    </dgm:pt>
    <dgm:pt modelId="{7199F693-933F-4C60-B009-06EB6854C0A1}">
      <dgm:prSet custT="1"/>
      <dgm:spPr/>
      <dgm:t>
        <a:bodyPr/>
        <a:lstStyle/>
        <a:p>
          <a:r>
            <a:rPr lang="en-GB" sz="1800" b="1" dirty="0"/>
            <a:t>Specialist Clinical Support</a:t>
          </a:r>
          <a:endParaRPr lang="en-US" sz="1800" b="1" dirty="0"/>
        </a:p>
      </dgm:t>
    </dgm:pt>
    <dgm:pt modelId="{B2CCB983-ADFF-46F3-B76A-E97F26D62002}" type="parTrans" cxnId="{5CDBFC0A-7F25-4A80-84F0-6B32BE0B6139}">
      <dgm:prSet/>
      <dgm:spPr/>
      <dgm:t>
        <a:bodyPr/>
        <a:lstStyle/>
        <a:p>
          <a:endParaRPr lang="en-US"/>
        </a:p>
      </dgm:t>
    </dgm:pt>
    <dgm:pt modelId="{568E310B-2B0E-4315-8260-4B8EC0025EDA}" type="sibTrans" cxnId="{5CDBFC0A-7F25-4A80-84F0-6B32BE0B6139}">
      <dgm:prSet/>
      <dgm:spPr/>
      <dgm:t>
        <a:bodyPr/>
        <a:lstStyle/>
        <a:p>
          <a:endParaRPr lang="en-US"/>
        </a:p>
      </dgm:t>
    </dgm:pt>
    <dgm:pt modelId="{58736508-DEB4-485B-994A-DE5C6DA53E83}">
      <dgm:prSet custT="1"/>
      <dgm:spPr/>
      <dgm:t>
        <a:bodyPr/>
        <a:lstStyle/>
        <a:p>
          <a:r>
            <a:rPr lang="en-GB" sz="1800" b="1" dirty="0"/>
            <a:t>Governance</a:t>
          </a:r>
          <a:endParaRPr lang="en-US" sz="1800" b="1" dirty="0"/>
        </a:p>
      </dgm:t>
    </dgm:pt>
    <dgm:pt modelId="{C5B476FB-BC03-4B38-AC35-C751F5043E91}" type="parTrans" cxnId="{413D07B5-1191-4A4A-8FA8-BE4F2D79F6C6}">
      <dgm:prSet/>
      <dgm:spPr/>
      <dgm:t>
        <a:bodyPr/>
        <a:lstStyle/>
        <a:p>
          <a:endParaRPr lang="en-US"/>
        </a:p>
      </dgm:t>
    </dgm:pt>
    <dgm:pt modelId="{F7952E6F-A625-4105-A8DA-7CA627014BC0}" type="sibTrans" cxnId="{413D07B5-1191-4A4A-8FA8-BE4F2D79F6C6}">
      <dgm:prSet/>
      <dgm:spPr/>
      <dgm:t>
        <a:bodyPr/>
        <a:lstStyle/>
        <a:p>
          <a:endParaRPr lang="en-US"/>
        </a:p>
      </dgm:t>
    </dgm:pt>
    <dgm:pt modelId="{7CB0F878-BE91-8C43-A437-4A94AD88BFB7}" type="pres">
      <dgm:prSet presAssocID="{BBF3DDC4-B8E2-4DEE-B999-E232687BB7A5}" presName="vert0" presStyleCnt="0">
        <dgm:presLayoutVars>
          <dgm:dir/>
          <dgm:animOne val="branch"/>
          <dgm:animLvl val="lvl"/>
        </dgm:presLayoutVars>
      </dgm:prSet>
      <dgm:spPr/>
    </dgm:pt>
    <dgm:pt modelId="{426F15E0-F07C-4C48-B2D6-072724A2132F}" type="pres">
      <dgm:prSet presAssocID="{E4195A63-70D6-4868-A3DE-DEC34D8BCE5A}" presName="thickLine" presStyleLbl="alignNode1" presStyleIdx="0" presStyleCnt="9"/>
      <dgm:spPr/>
    </dgm:pt>
    <dgm:pt modelId="{2F4E23EF-FB39-E04D-857D-13F4BBC62867}" type="pres">
      <dgm:prSet presAssocID="{E4195A63-70D6-4868-A3DE-DEC34D8BCE5A}" presName="horz1" presStyleCnt="0"/>
      <dgm:spPr/>
    </dgm:pt>
    <dgm:pt modelId="{1A5DAA7B-C498-0F44-976E-FED322B0A206}" type="pres">
      <dgm:prSet presAssocID="{E4195A63-70D6-4868-A3DE-DEC34D8BCE5A}" presName="tx1" presStyleLbl="revTx" presStyleIdx="0" presStyleCnt="9"/>
      <dgm:spPr/>
    </dgm:pt>
    <dgm:pt modelId="{58374285-BD69-BD44-816F-1816B228564B}" type="pres">
      <dgm:prSet presAssocID="{E4195A63-70D6-4868-A3DE-DEC34D8BCE5A}" presName="vert1" presStyleCnt="0"/>
      <dgm:spPr/>
    </dgm:pt>
    <dgm:pt modelId="{3725E6FE-FA1E-8D48-A272-344D28B9D2E5}" type="pres">
      <dgm:prSet presAssocID="{050D19BA-F3A2-48CE-AF78-AF11304FC73D}" presName="thickLine" presStyleLbl="alignNode1" presStyleIdx="1" presStyleCnt="9"/>
      <dgm:spPr/>
    </dgm:pt>
    <dgm:pt modelId="{4E808D56-F90D-804A-89BF-8FE29E9FE04B}" type="pres">
      <dgm:prSet presAssocID="{050D19BA-F3A2-48CE-AF78-AF11304FC73D}" presName="horz1" presStyleCnt="0"/>
      <dgm:spPr/>
    </dgm:pt>
    <dgm:pt modelId="{8EE3646C-FA0A-F747-A1F1-C3C715CA79E6}" type="pres">
      <dgm:prSet presAssocID="{050D19BA-F3A2-48CE-AF78-AF11304FC73D}" presName="tx1" presStyleLbl="revTx" presStyleIdx="1" presStyleCnt="9"/>
      <dgm:spPr/>
    </dgm:pt>
    <dgm:pt modelId="{1D23BDFC-2AB3-ED4A-ADB2-2BF7F64522B7}" type="pres">
      <dgm:prSet presAssocID="{050D19BA-F3A2-48CE-AF78-AF11304FC73D}" presName="vert1" presStyleCnt="0"/>
      <dgm:spPr/>
    </dgm:pt>
    <dgm:pt modelId="{D852108D-D56B-1C4C-A193-1159FAC3FBE6}" type="pres">
      <dgm:prSet presAssocID="{B3FE2913-1E5E-481E-B12B-37F12BEE34EB}" presName="thickLine" presStyleLbl="alignNode1" presStyleIdx="2" presStyleCnt="9"/>
      <dgm:spPr/>
    </dgm:pt>
    <dgm:pt modelId="{FF0F849C-862F-0142-877C-A97F52FD6DB8}" type="pres">
      <dgm:prSet presAssocID="{B3FE2913-1E5E-481E-B12B-37F12BEE34EB}" presName="horz1" presStyleCnt="0"/>
      <dgm:spPr/>
    </dgm:pt>
    <dgm:pt modelId="{A52D5553-2725-FD4D-B868-2702729D4F72}" type="pres">
      <dgm:prSet presAssocID="{B3FE2913-1E5E-481E-B12B-37F12BEE34EB}" presName="tx1" presStyleLbl="revTx" presStyleIdx="2" presStyleCnt="9"/>
      <dgm:spPr/>
    </dgm:pt>
    <dgm:pt modelId="{22DEA5E7-6928-744B-82A1-CE35FA3AA337}" type="pres">
      <dgm:prSet presAssocID="{B3FE2913-1E5E-481E-B12B-37F12BEE34EB}" presName="vert1" presStyleCnt="0"/>
      <dgm:spPr/>
    </dgm:pt>
    <dgm:pt modelId="{2C4CD028-9057-BD44-8856-5C13277C09A4}" type="pres">
      <dgm:prSet presAssocID="{9D53A74A-F57F-43E4-A5E4-FC26D3C11817}" presName="thickLine" presStyleLbl="alignNode1" presStyleIdx="3" presStyleCnt="9"/>
      <dgm:spPr/>
    </dgm:pt>
    <dgm:pt modelId="{3520C169-5625-754F-947E-952245C1273B}" type="pres">
      <dgm:prSet presAssocID="{9D53A74A-F57F-43E4-A5E4-FC26D3C11817}" presName="horz1" presStyleCnt="0"/>
      <dgm:spPr/>
    </dgm:pt>
    <dgm:pt modelId="{BDC25B2F-F3CF-3E44-AFA6-148D5BDA8178}" type="pres">
      <dgm:prSet presAssocID="{9D53A74A-F57F-43E4-A5E4-FC26D3C11817}" presName="tx1" presStyleLbl="revTx" presStyleIdx="3" presStyleCnt="9"/>
      <dgm:spPr/>
    </dgm:pt>
    <dgm:pt modelId="{C8886CEE-408D-3F4E-B3A7-5E8E58138654}" type="pres">
      <dgm:prSet presAssocID="{9D53A74A-F57F-43E4-A5E4-FC26D3C11817}" presName="vert1" presStyleCnt="0"/>
      <dgm:spPr/>
    </dgm:pt>
    <dgm:pt modelId="{FFD6488D-86C4-C24E-82DC-019992C1C439}" type="pres">
      <dgm:prSet presAssocID="{F9C239B1-E927-46F5-9B0B-69A1D7D748B9}" presName="thickLine" presStyleLbl="alignNode1" presStyleIdx="4" presStyleCnt="9"/>
      <dgm:spPr/>
    </dgm:pt>
    <dgm:pt modelId="{5301D19A-6DF5-4748-83E1-E5BBA27A243A}" type="pres">
      <dgm:prSet presAssocID="{F9C239B1-E927-46F5-9B0B-69A1D7D748B9}" presName="horz1" presStyleCnt="0"/>
      <dgm:spPr/>
    </dgm:pt>
    <dgm:pt modelId="{FB85D513-11A3-DC46-B44B-F67F8A9CC188}" type="pres">
      <dgm:prSet presAssocID="{F9C239B1-E927-46F5-9B0B-69A1D7D748B9}" presName="tx1" presStyleLbl="revTx" presStyleIdx="4" presStyleCnt="9"/>
      <dgm:spPr/>
    </dgm:pt>
    <dgm:pt modelId="{953B94E8-E907-1346-8D55-CDA421D5D137}" type="pres">
      <dgm:prSet presAssocID="{F9C239B1-E927-46F5-9B0B-69A1D7D748B9}" presName="vert1" presStyleCnt="0"/>
      <dgm:spPr/>
    </dgm:pt>
    <dgm:pt modelId="{1C4FA093-D762-EE4F-9DAF-0F6D57DC9583}" type="pres">
      <dgm:prSet presAssocID="{A199DE31-B869-47EE-BE79-FF478EBD920D}" presName="thickLine" presStyleLbl="alignNode1" presStyleIdx="5" presStyleCnt="9"/>
      <dgm:spPr/>
    </dgm:pt>
    <dgm:pt modelId="{4CE7B9CF-FEF7-DC42-9A3A-58C94AB47C1D}" type="pres">
      <dgm:prSet presAssocID="{A199DE31-B869-47EE-BE79-FF478EBD920D}" presName="horz1" presStyleCnt="0"/>
      <dgm:spPr/>
    </dgm:pt>
    <dgm:pt modelId="{D784A59C-1FB0-CC4B-99A7-32874AC8F9AA}" type="pres">
      <dgm:prSet presAssocID="{A199DE31-B869-47EE-BE79-FF478EBD920D}" presName="tx1" presStyleLbl="revTx" presStyleIdx="5" presStyleCnt="9"/>
      <dgm:spPr/>
    </dgm:pt>
    <dgm:pt modelId="{3F7116F9-523A-0442-83D7-782B7F350A41}" type="pres">
      <dgm:prSet presAssocID="{A199DE31-B869-47EE-BE79-FF478EBD920D}" presName="vert1" presStyleCnt="0"/>
      <dgm:spPr/>
    </dgm:pt>
    <dgm:pt modelId="{FE8ECB6C-C188-4E48-92E7-DBDB6D950470}" type="pres">
      <dgm:prSet presAssocID="{64F1BC3C-759C-44FF-B2DB-89605739278F}" presName="thickLine" presStyleLbl="alignNode1" presStyleIdx="6" presStyleCnt="9"/>
      <dgm:spPr/>
    </dgm:pt>
    <dgm:pt modelId="{318FD5D9-2760-244B-9F80-AD528CFF7400}" type="pres">
      <dgm:prSet presAssocID="{64F1BC3C-759C-44FF-B2DB-89605739278F}" presName="horz1" presStyleCnt="0"/>
      <dgm:spPr/>
    </dgm:pt>
    <dgm:pt modelId="{00A7507F-4F7A-8747-BAD1-C1CA105B0F9A}" type="pres">
      <dgm:prSet presAssocID="{64F1BC3C-759C-44FF-B2DB-89605739278F}" presName="tx1" presStyleLbl="revTx" presStyleIdx="6" presStyleCnt="9"/>
      <dgm:spPr/>
    </dgm:pt>
    <dgm:pt modelId="{BB512430-EAD4-2640-83DC-A56E5FFB1494}" type="pres">
      <dgm:prSet presAssocID="{64F1BC3C-759C-44FF-B2DB-89605739278F}" presName="vert1" presStyleCnt="0"/>
      <dgm:spPr/>
    </dgm:pt>
    <dgm:pt modelId="{21F6F692-8F5E-6647-9A84-8EE1C0530304}" type="pres">
      <dgm:prSet presAssocID="{7199F693-933F-4C60-B009-06EB6854C0A1}" presName="thickLine" presStyleLbl="alignNode1" presStyleIdx="7" presStyleCnt="9"/>
      <dgm:spPr/>
    </dgm:pt>
    <dgm:pt modelId="{35C1CA65-9A3A-F342-BEAB-3509D56ADEFC}" type="pres">
      <dgm:prSet presAssocID="{7199F693-933F-4C60-B009-06EB6854C0A1}" presName="horz1" presStyleCnt="0"/>
      <dgm:spPr/>
    </dgm:pt>
    <dgm:pt modelId="{2DE3F0BD-6B6D-3940-9AB7-AD32152F981D}" type="pres">
      <dgm:prSet presAssocID="{7199F693-933F-4C60-B009-06EB6854C0A1}" presName="tx1" presStyleLbl="revTx" presStyleIdx="7" presStyleCnt="9"/>
      <dgm:spPr/>
    </dgm:pt>
    <dgm:pt modelId="{8222E6FD-B80C-AA4D-8407-B9F54BBF3F07}" type="pres">
      <dgm:prSet presAssocID="{7199F693-933F-4C60-B009-06EB6854C0A1}" presName="vert1" presStyleCnt="0"/>
      <dgm:spPr/>
    </dgm:pt>
    <dgm:pt modelId="{76555B64-F8C5-3142-B944-2E46DC09A3F5}" type="pres">
      <dgm:prSet presAssocID="{58736508-DEB4-485B-994A-DE5C6DA53E83}" presName="thickLine" presStyleLbl="alignNode1" presStyleIdx="8" presStyleCnt="9"/>
      <dgm:spPr/>
    </dgm:pt>
    <dgm:pt modelId="{97E75916-D206-9748-B4A7-AF2A6754A4AC}" type="pres">
      <dgm:prSet presAssocID="{58736508-DEB4-485B-994A-DE5C6DA53E83}" presName="horz1" presStyleCnt="0"/>
      <dgm:spPr/>
    </dgm:pt>
    <dgm:pt modelId="{FB036D08-73A5-1A41-8A5B-53FB1FAF3498}" type="pres">
      <dgm:prSet presAssocID="{58736508-DEB4-485B-994A-DE5C6DA53E83}" presName="tx1" presStyleLbl="revTx" presStyleIdx="8" presStyleCnt="9"/>
      <dgm:spPr/>
    </dgm:pt>
    <dgm:pt modelId="{FE315A95-9B58-A049-BA2F-A077EF7CBB67}" type="pres">
      <dgm:prSet presAssocID="{58736508-DEB4-485B-994A-DE5C6DA53E83}" presName="vert1" presStyleCnt="0"/>
      <dgm:spPr/>
    </dgm:pt>
  </dgm:ptLst>
  <dgm:cxnLst>
    <dgm:cxn modelId="{25E04E08-18E9-47F8-BAC7-EB9B2A42802D}" srcId="{BBF3DDC4-B8E2-4DEE-B999-E232687BB7A5}" destId="{B3FE2913-1E5E-481E-B12B-37F12BEE34EB}" srcOrd="2" destOrd="0" parTransId="{580B3EE8-25A6-4AC4-9190-ECF1BCFD4205}" sibTransId="{21887A82-1D52-4290-804D-048DAE76C64E}"/>
    <dgm:cxn modelId="{5CDBFC0A-7F25-4A80-84F0-6B32BE0B6139}" srcId="{BBF3DDC4-B8E2-4DEE-B999-E232687BB7A5}" destId="{7199F693-933F-4C60-B009-06EB6854C0A1}" srcOrd="7" destOrd="0" parTransId="{B2CCB983-ADFF-46F3-B76A-E97F26D62002}" sibTransId="{568E310B-2B0E-4315-8260-4B8EC0025EDA}"/>
    <dgm:cxn modelId="{05F19D26-F6F2-4EA6-AA57-72770D127C88}" srcId="{BBF3DDC4-B8E2-4DEE-B999-E232687BB7A5}" destId="{050D19BA-F3A2-48CE-AF78-AF11304FC73D}" srcOrd="1" destOrd="0" parTransId="{C78A9EC0-CE36-46F3-A67E-D546C54F92A0}" sibTransId="{783BC7F6-387D-4FE2-9CB0-AE87DC51C21E}"/>
    <dgm:cxn modelId="{73AB2027-5E29-3143-8714-1A003983CC26}" type="presOf" srcId="{9D53A74A-F57F-43E4-A5E4-FC26D3C11817}" destId="{BDC25B2F-F3CF-3E44-AFA6-148D5BDA8178}" srcOrd="0" destOrd="0" presId="urn:microsoft.com/office/officeart/2008/layout/LinedList"/>
    <dgm:cxn modelId="{50E3435E-B9F7-0A4F-A403-3971C6FA2290}" type="presOf" srcId="{64F1BC3C-759C-44FF-B2DB-89605739278F}" destId="{00A7507F-4F7A-8747-BAD1-C1CA105B0F9A}" srcOrd="0" destOrd="0" presId="urn:microsoft.com/office/officeart/2008/layout/LinedList"/>
    <dgm:cxn modelId="{F4ADB861-201F-7B49-9759-090BDBFD0DD3}" type="presOf" srcId="{E4195A63-70D6-4868-A3DE-DEC34D8BCE5A}" destId="{1A5DAA7B-C498-0F44-976E-FED322B0A206}" srcOrd="0" destOrd="0" presId="urn:microsoft.com/office/officeart/2008/layout/LinedList"/>
    <dgm:cxn modelId="{C40DEB78-7660-A242-97B3-ED90B56EE7A0}" type="presOf" srcId="{F9C239B1-E927-46F5-9B0B-69A1D7D748B9}" destId="{FB85D513-11A3-DC46-B44B-F67F8A9CC188}" srcOrd="0" destOrd="0" presId="urn:microsoft.com/office/officeart/2008/layout/LinedList"/>
    <dgm:cxn modelId="{0721A684-FB1F-CD4E-BB02-40E04559A89E}" type="presOf" srcId="{050D19BA-F3A2-48CE-AF78-AF11304FC73D}" destId="{8EE3646C-FA0A-F747-A1F1-C3C715CA79E6}" srcOrd="0" destOrd="0" presId="urn:microsoft.com/office/officeart/2008/layout/LinedList"/>
    <dgm:cxn modelId="{1A21CB8A-CD93-1040-A187-6526EE10DA10}" type="presOf" srcId="{A199DE31-B869-47EE-BE79-FF478EBD920D}" destId="{D784A59C-1FB0-CC4B-99A7-32874AC8F9AA}" srcOrd="0" destOrd="0" presId="urn:microsoft.com/office/officeart/2008/layout/LinedList"/>
    <dgm:cxn modelId="{F9AF8BB4-DFCA-F944-A158-6FFD87C2C453}" type="presOf" srcId="{BBF3DDC4-B8E2-4DEE-B999-E232687BB7A5}" destId="{7CB0F878-BE91-8C43-A437-4A94AD88BFB7}" srcOrd="0" destOrd="0" presId="urn:microsoft.com/office/officeart/2008/layout/LinedList"/>
    <dgm:cxn modelId="{413D07B5-1191-4A4A-8FA8-BE4F2D79F6C6}" srcId="{BBF3DDC4-B8E2-4DEE-B999-E232687BB7A5}" destId="{58736508-DEB4-485B-994A-DE5C6DA53E83}" srcOrd="8" destOrd="0" parTransId="{C5B476FB-BC03-4B38-AC35-C751F5043E91}" sibTransId="{F7952E6F-A625-4105-A8DA-7CA627014BC0}"/>
    <dgm:cxn modelId="{E62B8EB9-5A01-480A-A97B-2E8454CF9392}" srcId="{BBF3DDC4-B8E2-4DEE-B999-E232687BB7A5}" destId="{64F1BC3C-759C-44FF-B2DB-89605739278F}" srcOrd="6" destOrd="0" parTransId="{09BBD8CD-5885-4A34-B0F7-6AE2DC74FF43}" sibTransId="{A2ECB60F-9B46-4056-BB8F-0409E662E351}"/>
    <dgm:cxn modelId="{0482ADC1-7009-4827-A8F4-E41F3B567119}" srcId="{BBF3DDC4-B8E2-4DEE-B999-E232687BB7A5}" destId="{9D53A74A-F57F-43E4-A5E4-FC26D3C11817}" srcOrd="3" destOrd="0" parTransId="{1FBE3A8B-FC9E-4BED-9338-AFF13DD92F5A}" sibTransId="{AC24F90F-740A-4CFA-B47B-FA4C2E0DB5E5}"/>
    <dgm:cxn modelId="{905BE9C1-905A-A640-A64C-FBBC59826F29}" type="presOf" srcId="{58736508-DEB4-485B-994A-DE5C6DA53E83}" destId="{FB036D08-73A5-1A41-8A5B-53FB1FAF3498}" srcOrd="0" destOrd="0" presId="urn:microsoft.com/office/officeart/2008/layout/LinedList"/>
    <dgm:cxn modelId="{768062CD-AA2C-7F4F-AC55-4AE82BF7EE12}" type="presOf" srcId="{B3FE2913-1E5E-481E-B12B-37F12BEE34EB}" destId="{A52D5553-2725-FD4D-B868-2702729D4F72}" srcOrd="0" destOrd="0" presId="urn:microsoft.com/office/officeart/2008/layout/LinedList"/>
    <dgm:cxn modelId="{91C06AD3-D58F-4BD5-B63F-D231D76A8EF0}" srcId="{BBF3DDC4-B8E2-4DEE-B999-E232687BB7A5}" destId="{E4195A63-70D6-4868-A3DE-DEC34D8BCE5A}" srcOrd="0" destOrd="0" parTransId="{B43D14CD-D06E-48D1-B9B4-9F4D95563F1F}" sibTransId="{EF6F4ABD-F703-447E-A5B3-511DFF8052B1}"/>
    <dgm:cxn modelId="{69ACA5DD-7529-4BA5-AE7D-94FCB7574A91}" srcId="{BBF3DDC4-B8E2-4DEE-B999-E232687BB7A5}" destId="{A199DE31-B869-47EE-BE79-FF478EBD920D}" srcOrd="5" destOrd="0" parTransId="{3E71A9CF-6962-4738-A60B-16171F03D6AC}" sibTransId="{06953D82-0D05-42F9-8BF6-EEC2ECD874D6}"/>
    <dgm:cxn modelId="{63CADFE8-EEA4-4733-A970-7E384B343D7E}" srcId="{BBF3DDC4-B8E2-4DEE-B999-E232687BB7A5}" destId="{F9C239B1-E927-46F5-9B0B-69A1D7D748B9}" srcOrd="4" destOrd="0" parTransId="{7E6CDE4C-DDEB-46B7-A932-2062788F8CC2}" sibTransId="{8AA8DC22-04B0-4263-8B5C-1EC3BF36E527}"/>
    <dgm:cxn modelId="{B3152DFB-DCA9-A14E-925C-AF7A4C4440B0}" type="presOf" srcId="{7199F693-933F-4C60-B009-06EB6854C0A1}" destId="{2DE3F0BD-6B6D-3940-9AB7-AD32152F981D}" srcOrd="0" destOrd="0" presId="urn:microsoft.com/office/officeart/2008/layout/LinedList"/>
    <dgm:cxn modelId="{129BA125-46C7-334F-A868-347F3124F040}" type="presParOf" srcId="{7CB0F878-BE91-8C43-A437-4A94AD88BFB7}" destId="{426F15E0-F07C-4C48-B2D6-072724A2132F}" srcOrd="0" destOrd="0" presId="urn:microsoft.com/office/officeart/2008/layout/LinedList"/>
    <dgm:cxn modelId="{1FEAD12C-6821-6A40-BE22-E8D134DF4F24}" type="presParOf" srcId="{7CB0F878-BE91-8C43-A437-4A94AD88BFB7}" destId="{2F4E23EF-FB39-E04D-857D-13F4BBC62867}" srcOrd="1" destOrd="0" presId="urn:microsoft.com/office/officeart/2008/layout/LinedList"/>
    <dgm:cxn modelId="{D908655A-6255-CD49-86D8-3BC7D8AB0F98}" type="presParOf" srcId="{2F4E23EF-FB39-E04D-857D-13F4BBC62867}" destId="{1A5DAA7B-C498-0F44-976E-FED322B0A206}" srcOrd="0" destOrd="0" presId="urn:microsoft.com/office/officeart/2008/layout/LinedList"/>
    <dgm:cxn modelId="{1F4D9325-5139-BE42-942A-A54D72FA5B7A}" type="presParOf" srcId="{2F4E23EF-FB39-E04D-857D-13F4BBC62867}" destId="{58374285-BD69-BD44-816F-1816B228564B}" srcOrd="1" destOrd="0" presId="urn:microsoft.com/office/officeart/2008/layout/LinedList"/>
    <dgm:cxn modelId="{61FD18FD-0D48-E448-AF2D-0D7FE74921B0}" type="presParOf" srcId="{7CB0F878-BE91-8C43-A437-4A94AD88BFB7}" destId="{3725E6FE-FA1E-8D48-A272-344D28B9D2E5}" srcOrd="2" destOrd="0" presId="urn:microsoft.com/office/officeart/2008/layout/LinedList"/>
    <dgm:cxn modelId="{8DE87467-AD4B-224C-9E97-DE8D17915A5C}" type="presParOf" srcId="{7CB0F878-BE91-8C43-A437-4A94AD88BFB7}" destId="{4E808D56-F90D-804A-89BF-8FE29E9FE04B}" srcOrd="3" destOrd="0" presId="urn:microsoft.com/office/officeart/2008/layout/LinedList"/>
    <dgm:cxn modelId="{73B0055B-ACDC-F74F-902D-F27385E7C904}" type="presParOf" srcId="{4E808D56-F90D-804A-89BF-8FE29E9FE04B}" destId="{8EE3646C-FA0A-F747-A1F1-C3C715CA79E6}" srcOrd="0" destOrd="0" presId="urn:microsoft.com/office/officeart/2008/layout/LinedList"/>
    <dgm:cxn modelId="{92296A80-E235-E647-8AC9-CD47E6973DDA}" type="presParOf" srcId="{4E808D56-F90D-804A-89BF-8FE29E9FE04B}" destId="{1D23BDFC-2AB3-ED4A-ADB2-2BF7F64522B7}" srcOrd="1" destOrd="0" presId="urn:microsoft.com/office/officeart/2008/layout/LinedList"/>
    <dgm:cxn modelId="{CDACAB31-EDE6-BE44-A5FA-0303620CA287}" type="presParOf" srcId="{7CB0F878-BE91-8C43-A437-4A94AD88BFB7}" destId="{D852108D-D56B-1C4C-A193-1159FAC3FBE6}" srcOrd="4" destOrd="0" presId="urn:microsoft.com/office/officeart/2008/layout/LinedList"/>
    <dgm:cxn modelId="{B7D09AE1-855A-1344-A751-6E766590F68E}" type="presParOf" srcId="{7CB0F878-BE91-8C43-A437-4A94AD88BFB7}" destId="{FF0F849C-862F-0142-877C-A97F52FD6DB8}" srcOrd="5" destOrd="0" presId="urn:microsoft.com/office/officeart/2008/layout/LinedList"/>
    <dgm:cxn modelId="{1E27E719-779C-D94B-9158-7F5DCC0F8226}" type="presParOf" srcId="{FF0F849C-862F-0142-877C-A97F52FD6DB8}" destId="{A52D5553-2725-FD4D-B868-2702729D4F72}" srcOrd="0" destOrd="0" presId="urn:microsoft.com/office/officeart/2008/layout/LinedList"/>
    <dgm:cxn modelId="{DA3FC198-42CB-7E45-9573-C3CF2CF881B5}" type="presParOf" srcId="{FF0F849C-862F-0142-877C-A97F52FD6DB8}" destId="{22DEA5E7-6928-744B-82A1-CE35FA3AA337}" srcOrd="1" destOrd="0" presId="urn:microsoft.com/office/officeart/2008/layout/LinedList"/>
    <dgm:cxn modelId="{D57CAF71-FCC1-F146-9B1B-87EB9B2A3FBE}" type="presParOf" srcId="{7CB0F878-BE91-8C43-A437-4A94AD88BFB7}" destId="{2C4CD028-9057-BD44-8856-5C13277C09A4}" srcOrd="6" destOrd="0" presId="urn:microsoft.com/office/officeart/2008/layout/LinedList"/>
    <dgm:cxn modelId="{B4079EE8-D28E-8149-9A7E-CE30A53A7A2C}" type="presParOf" srcId="{7CB0F878-BE91-8C43-A437-4A94AD88BFB7}" destId="{3520C169-5625-754F-947E-952245C1273B}" srcOrd="7" destOrd="0" presId="urn:microsoft.com/office/officeart/2008/layout/LinedList"/>
    <dgm:cxn modelId="{D81AF883-8FEB-C142-A92E-0B013D7F4B94}" type="presParOf" srcId="{3520C169-5625-754F-947E-952245C1273B}" destId="{BDC25B2F-F3CF-3E44-AFA6-148D5BDA8178}" srcOrd="0" destOrd="0" presId="urn:microsoft.com/office/officeart/2008/layout/LinedList"/>
    <dgm:cxn modelId="{1FEAE2A9-9904-8444-85B5-01A0CB62018C}" type="presParOf" srcId="{3520C169-5625-754F-947E-952245C1273B}" destId="{C8886CEE-408D-3F4E-B3A7-5E8E58138654}" srcOrd="1" destOrd="0" presId="urn:microsoft.com/office/officeart/2008/layout/LinedList"/>
    <dgm:cxn modelId="{CDE206C8-1F5C-7040-99DF-4F349D4F3345}" type="presParOf" srcId="{7CB0F878-BE91-8C43-A437-4A94AD88BFB7}" destId="{FFD6488D-86C4-C24E-82DC-019992C1C439}" srcOrd="8" destOrd="0" presId="urn:microsoft.com/office/officeart/2008/layout/LinedList"/>
    <dgm:cxn modelId="{DC00BDFB-5B2A-ED4D-8D0C-C4BBA420C690}" type="presParOf" srcId="{7CB0F878-BE91-8C43-A437-4A94AD88BFB7}" destId="{5301D19A-6DF5-4748-83E1-E5BBA27A243A}" srcOrd="9" destOrd="0" presId="urn:microsoft.com/office/officeart/2008/layout/LinedList"/>
    <dgm:cxn modelId="{E94C3620-564A-414C-B246-48880F5B6143}" type="presParOf" srcId="{5301D19A-6DF5-4748-83E1-E5BBA27A243A}" destId="{FB85D513-11A3-DC46-B44B-F67F8A9CC188}" srcOrd="0" destOrd="0" presId="urn:microsoft.com/office/officeart/2008/layout/LinedList"/>
    <dgm:cxn modelId="{A39C29F0-0D7D-A042-AE69-1A4219CACF7F}" type="presParOf" srcId="{5301D19A-6DF5-4748-83E1-E5BBA27A243A}" destId="{953B94E8-E907-1346-8D55-CDA421D5D137}" srcOrd="1" destOrd="0" presId="urn:microsoft.com/office/officeart/2008/layout/LinedList"/>
    <dgm:cxn modelId="{BD8AF9B4-D507-0945-ADAB-AD4384C61796}" type="presParOf" srcId="{7CB0F878-BE91-8C43-A437-4A94AD88BFB7}" destId="{1C4FA093-D762-EE4F-9DAF-0F6D57DC9583}" srcOrd="10" destOrd="0" presId="urn:microsoft.com/office/officeart/2008/layout/LinedList"/>
    <dgm:cxn modelId="{D73506C3-6CC5-D946-9E14-5D245781B745}" type="presParOf" srcId="{7CB0F878-BE91-8C43-A437-4A94AD88BFB7}" destId="{4CE7B9CF-FEF7-DC42-9A3A-58C94AB47C1D}" srcOrd="11" destOrd="0" presId="urn:microsoft.com/office/officeart/2008/layout/LinedList"/>
    <dgm:cxn modelId="{DA36DC2F-878E-934E-A697-49F3512561FF}" type="presParOf" srcId="{4CE7B9CF-FEF7-DC42-9A3A-58C94AB47C1D}" destId="{D784A59C-1FB0-CC4B-99A7-32874AC8F9AA}" srcOrd="0" destOrd="0" presId="urn:microsoft.com/office/officeart/2008/layout/LinedList"/>
    <dgm:cxn modelId="{533BE773-41BF-A542-B117-17E61A3F67C2}" type="presParOf" srcId="{4CE7B9CF-FEF7-DC42-9A3A-58C94AB47C1D}" destId="{3F7116F9-523A-0442-83D7-782B7F350A41}" srcOrd="1" destOrd="0" presId="urn:microsoft.com/office/officeart/2008/layout/LinedList"/>
    <dgm:cxn modelId="{F0B773F1-38C1-E44B-8249-9BAECAE6D133}" type="presParOf" srcId="{7CB0F878-BE91-8C43-A437-4A94AD88BFB7}" destId="{FE8ECB6C-C188-4E48-92E7-DBDB6D950470}" srcOrd="12" destOrd="0" presId="urn:microsoft.com/office/officeart/2008/layout/LinedList"/>
    <dgm:cxn modelId="{B7487015-A350-E54D-8713-A2CE8E041704}" type="presParOf" srcId="{7CB0F878-BE91-8C43-A437-4A94AD88BFB7}" destId="{318FD5D9-2760-244B-9F80-AD528CFF7400}" srcOrd="13" destOrd="0" presId="urn:microsoft.com/office/officeart/2008/layout/LinedList"/>
    <dgm:cxn modelId="{EBA4EAC9-CEBF-C94E-A209-610F82CAADC4}" type="presParOf" srcId="{318FD5D9-2760-244B-9F80-AD528CFF7400}" destId="{00A7507F-4F7A-8747-BAD1-C1CA105B0F9A}" srcOrd="0" destOrd="0" presId="urn:microsoft.com/office/officeart/2008/layout/LinedList"/>
    <dgm:cxn modelId="{A71B81BB-71B9-934D-9E87-AA612A9598A3}" type="presParOf" srcId="{318FD5D9-2760-244B-9F80-AD528CFF7400}" destId="{BB512430-EAD4-2640-83DC-A56E5FFB1494}" srcOrd="1" destOrd="0" presId="urn:microsoft.com/office/officeart/2008/layout/LinedList"/>
    <dgm:cxn modelId="{A07B32DE-6C51-3C40-8DF1-A4A242D4BFFB}" type="presParOf" srcId="{7CB0F878-BE91-8C43-A437-4A94AD88BFB7}" destId="{21F6F692-8F5E-6647-9A84-8EE1C0530304}" srcOrd="14" destOrd="0" presId="urn:microsoft.com/office/officeart/2008/layout/LinedList"/>
    <dgm:cxn modelId="{E107B791-5F84-EA4B-BA0C-145AA30CAF98}" type="presParOf" srcId="{7CB0F878-BE91-8C43-A437-4A94AD88BFB7}" destId="{35C1CA65-9A3A-F342-BEAB-3509D56ADEFC}" srcOrd="15" destOrd="0" presId="urn:microsoft.com/office/officeart/2008/layout/LinedList"/>
    <dgm:cxn modelId="{2AD43097-D682-4F44-B10E-130B9B43A5F7}" type="presParOf" srcId="{35C1CA65-9A3A-F342-BEAB-3509D56ADEFC}" destId="{2DE3F0BD-6B6D-3940-9AB7-AD32152F981D}" srcOrd="0" destOrd="0" presId="urn:microsoft.com/office/officeart/2008/layout/LinedList"/>
    <dgm:cxn modelId="{81A67AAD-372D-164B-BD8B-BD0B5F77F3DB}" type="presParOf" srcId="{35C1CA65-9A3A-F342-BEAB-3509D56ADEFC}" destId="{8222E6FD-B80C-AA4D-8407-B9F54BBF3F07}" srcOrd="1" destOrd="0" presId="urn:microsoft.com/office/officeart/2008/layout/LinedList"/>
    <dgm:cxn modelId="{9EA42A7C-79D8-3D43-AD6D-8B55222985C8}" type="presParOf" srcId="{7CB0F878-BE91-8C43-A437-4A94AD88BFB7}" destId="{76555B64-F8C5-3142-B944-2E46DC09A3F5}" srcOrd="16" destOrd="0" presId="urn:microsoft.com/office/officeart/2008/layout/LinedList"/>
    <dgm:cxn modelId="{C6F3D2AB-25B1-6F4B-87DF-DC60A7EFD810}" type="presParOf" srcId="{7CB0F878-BE91-8C43-A437-4A94AD88BFB7}" destId="{97E75916-D206-9748-B4A7-AF2A6754A4AC}" srcOrd="17" destOrd="0" presId="urn:microsoft.com/office/officeart/2008/layout/LinedList"/>
    <dgm:cxn modelId="{BA47C310-CD2D-474D-AA06-B4350FBCE2DD}" type="presParOf" srcId="{97E75916-D206-9748-B4A7-AF2A6754A4AC}" destId="{FB036D08-73A5-1A41-8A5B-53FB1FAF3498}" srcOrd="0" destOrd="0" presId="urn:microsoft.com/office/officeart/2008/layout/LinedList"/>
    <dgm:cxn modelId="{6092D462-2EE5-EC49-A922-5BB9711659F9}" type="presParOf" srcId="{97E75916-D206-9748-B4A7-AF2A6754A4AC}" destId="{FE315A95-9B58-A049-BA2F-A077EF7CBB6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A962A-4774-C74B-9CC4-E2BA87A49AE6}">
      <dsp:nvSpPr>
        <dsp:cNvPr id="0" name=""/>
        <dsp:cNvSpPr/>
      </dsp:nvSpPr>
      <dsp:spPr>
        <a:xfrm>
          <a:off x="1184628" y="1672919"/>
          <a:ext cx="940780"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542CE-9563-2842-AD10-107BD4A0915D}">
      <dsp:nvSpPr>
        <dsp:cNvPr id="0" name=""/>
        <dsp:cNvSpPr/>
      </dsp:nvSpPr>
      <dsp:spPr>
        <a:xfrm>
          <a:off x="2181855" y="1593852"/>
          <a:ext cx="108189" cy="203341"/>
        </a:xfrm>
        <a:prstGeom prst="chevron">
          <a:avLst>
            <a:gd name="adj" fmla="val 90000"/>
          </a:avLst>
        </a:prstGeom>
        <a:solidFill>
          <a:schemeClr val="accent2">
            <a:tint val="40000"/>
            <a:alpha val="90000"/>
            <a:hueOff val="-60659"/>
            <a:satOff val="-5382"/>
            <a:lumOff val="-55"/>
            <a:alphaOff val="0"/>
          </a:schemeClr>
        </a:solidFill>
        <a:ln w="12700" cap="flat" cmpd="sng" algn="ctr">
          <a:solidFill>
            <a:schemeClr val="accent2">
              <a:tint val="40000"/>
              <a:alpha val="90000"/>
              <a:hueOff val="-60659"/>
              <a:satOff val="-5382"/>
              <a:lumOff val="-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93F9B-AB46-EF4A-A3DD-0A75537C1FA3}">
      <dsp:nvSpPr>
        <dsp:cNvPr id="0" name=""/>
        <dsp:cNvSpPr/>
      </dsp:nvSpPr>
      <dsp:spPr>
        <a:xfrm>
          <a:off x="584783" y="1190708"/>
          <a:ext cx="964493" cy="96449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7428" tIns="37428" rIns="37428" bIns="37428"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726030" y="1331955"/>
        <a:ext cx="681999" cy="681999"/>
      </dsp:txXfrm>
    </dsp:sp>
    <dsp:sp modelId="{7FFEC111-7D71-3741-B8B8-385539233737}">
      <dsp:nvSpPr>
        <dsp:cNvPr id="0" name=""/>
        <dsp:cNvSpPr/>
      </dsp:nvSpPr>
      <dsp:spPr>
        <a:xfrm>
          <a:off x="8652" y="2320748"/>
          <a:ext cx="2116755" cy="1965600"/>
        </a:xfrm>
        <a:prstGeom prst="upArrowCallout">
          <a:avLst>
            <a:gd name="adj1" fmla="val 50000"/>
            <a:gd name="adj2" fmla="val 20000"/>
            <a:gd name="adj3" fmla="val 20000"/>
            <a:gd name="adj4" fmla="val 100000"/>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972" tIns="165100" rIns="166972" bIns="165100" numCol="1" spcCol="1270" anchor="t" anchorCtr="0">
          <a:noAutofit/>
        </a:bodyPr>
        <a:lstStyle/>
        <a:p>
          <a:pPr marL="0" lvl="0" indent="0" algn="l" defTabSz="711200">
            <a:lnSpc>
              <a:spcPct val="90000"/>
            </a:lnSpc>
            <a:spcBef>
              <a:spcPct val="0"/>
            </a:spcBef>
            <a:spcAft>
              <a:spcPct val="35000"/>
            </a:spcAft>
            <a:buNone/>
          </a:pPr>
          <a:r>
            <a:rPr lang="en-US" sz="1600" b="1" kern="1200" dirty="0"/>
            <a:t>Apply the </a:t>
          </a:r>
          <a:r>
            <a:rPr lang="en-US" sz="1600" b="1" kern="1200" dirty="0" err="1"/>
            <a:t>Tirzepatide</a:t>
          </a:r>
          <a:r>
            <a:rPr lang="en-US" sz="1600" b="1" kern="1200" dirty="0"/>
            <a:t> Rollout Priority Cohorts and identify eligible patients. </a:t>
          </a:r>
        </a:p>
      </dsp:txBody>
      <dsp:txXfrm>
        <a:off x="8652" y="2713868"/>
        <a:ext cx="2116755" cy="1572480"/>
      </dsp:txXfrm>
    </dsp:sp>
    <dsp:sp modelId="{32C38CCA-0A92-5948-838F-891D6B974736}">
      <dsp:nvSpPr>
        <dsp:cNvPr id="0" name=""/>
        <dsp:cNvSpPr/>
      </dsp:nvSpPr>
      <dsp:spPr>
        <a:xfrm>
          <a:off x="2360603" y="1673076"/>
          <a:ext cx="2116755" cy="72"/>
        </a:xfrm>
        <a:prstGeom prst="rect">
          <a:avLst/>
        </a:prstGeom>
        <a:solidFill>
          <a:schemeClr val="accent2">
            <a:tint val="40000"/>
            <a:alpha val="90000"/>
            <a:hueOff val="-181977"/>
            <a:satOff val="-16146"/>
            <a:lumOff val="-165"/>
            <a:alphaOff val="0"/>
          </a:schemeClr>
        </a:solidFill>
        <a:ln w="12700" cap="flat" cmpd="sng" algn="ctr">
          <a:solidFill>
            <a:schemeClr val="accent2">
              <a:tint val="40000"/>
              <a:alpha val="90000"/>
              <a:hueOff val="-181977"/>
              <a:satOff val="-16146"/>
              <a:lumOff val="-1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20928-580B-F144-9EA4-2F4E8424E3C2}">
      <dsp:nvSpPr>
        <dsp:cNvPr id="0" name=""/>
        <dsp:cNvSpPr/>
      </dsp:nvSpPr>
      <dsp:spPr>
        <a:xfrm>
          <a:off x="4533806" y="1593983"/>
          <a:ext cx="108189" cy="203473"/>
        </a:xfrm>
        <a:prstGeom prst="chevron">
          <a:avLst>
            <a:gd name="adj" fmla="val 90000"/>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18B78E-E026-2247-9E47-582F894FCF14}">
      <dsp:nvSpPr>
        <dsp:cNvPr id="0" name=""/>
        <dsp:cNvSpPr/>
      </dsp:nvSpPr>
      <dsp:spPr>
        <a:xfrm>
          <a:off x="2936734" y="1190865"/>
          <a:ext cx="964493" cy="964493"/>
        </a:xfrm>
        <a:prstGeom prst="ellips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7428" tIns="37428" rIns="37428" bIns="37428"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077981" y="1332112"/>
        <a:ext cx="681999" cy="681999"/>
      </dsp:txXfrm>
    </dsp:sp>
    <dsp:sp modelId="{7DE816D8-741A-6C4F-917C-CE920E03E91B}">
      <dsp:nvSpPr>
        <dsp:cNvPr id="0" name=""/>
        <dsp:cNvSpPr/>
      </dsp:nvSpPr>
      <dsp:spPr>
        <a:xfrm>
          <a:off x="2360603" y="2321116"/>
          <a:ext cx="2116755" cy="1965600"/>
        </a:xfrm>
        <a:prstGeom prst="upArrowCallout">
          <a:avLst>
            <a:gd name="adj1" fmla="val 50000"/>
            <a:gd name="adj2" fmla="val 20000"/>
            <a:gd name="adj3" fmla="val 20000"/>
            <a:gd name="adj4" fmla="val 100000"/>
          </a:avLst>
        </a:prstGeom>
        <a:solidFill>
          <a:schemeClr val="accent2">
            <a:tint val="40000"/>
            <a:alpha val="90000"/>
            <a:hueOff val="-303295"/>
            <a:satOff val="-26909"/>
            <a:lumOff val="-275"/>
            <a:alphaOff val="0"/>
          </a:schemeClr>
        </a:solidFill>
        <a:ln w="12700" cap="flat" cmpd="sng" algn="ctr">
          <a:solidFill>
            <a:schemeClr val="accent2">
              <a:tint val="40000"/>
              <a:alpha val="90000"/>
              <a:hueOff val="-303295"/>
              <a:satOff val="-26909"/>
              <a:lumOff val="-2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972" tIns="165100" rIns="166972" bIns="165100" numCol="1" spcCol="1270" anchor="t" anchorCtr="0">
          <a:noAutofit/>
        </a:bodyPr>
        <a:lstStyle/>
        <a:p>
          <a:pPr marL="0" lvl="0" indent="0" algn="l" defTabSz="711200">
            <a:lnSpc>
              <a:spcPct val="90000"/>
            </a:lnSpc>
            <a:spcBef>
              <a:spcPct val="0"/>
            </a:spcBef>
            <a:spcAft>
              <a:spcPct val="35000"/>
            </a:spcAft>
            <a:buNone/>
          </a:pPr>
          <a:r>
            <a:rPr lang="en-US" sz="1600" b="1" kern="1200" dirty="0"/>
            <a:t>Complete a safe pre-initiation assessment and confirm wraparound  support.</a:t>
          </a:r>
        </a:p>
      </dsp:txBody>
      <dsp:txXfrm>
        <a:off x="2360603" y="2714236"/>
        <a:ext cx="2116755" cy="1572480"/>
      </dsp:txXfrm>
    </dsp:sp>
    <dsp:sp modelId="{9A65AC61-F07D-F546-8B32-F86DCC2D2939}">
      <dsp:nvSpPr>
        <dsp:cNvPr id="0" name=""/>
        <dsp:cNvSpPr/>
      </dsp:nvSpPr>
      <dsp:spPr>
        <a:xfrm>
          <a:off x="4712554" y="1673076"/>
          <a:ext cx="2116755" cy="72"/>
        </a:xfrm>
        <a:prstGeom prst="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DCFB19-437C-0740-9FD9-8984E3D0766D}">
      <dsp:nvSpPr>
        <dsp:cNvPr id="0" name=""/>
        <dsp:cNvSpPr/>
      </dsp:nvSpPr>
      <dsp:spPr>
        <a:xfrm>
          <a:off x="6885756" y="1593983"/>
          <a:ext cx="108189" cy="203473"/>
        </a:xfrm>
        <a:prstGeom prst="chevron">
          <a:avLst>
            <a:gd name="adj" fmla="val 90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5F9C1-47F7-A444-8639-46A4CFDF42B5}">
      <dsp:nvSpPr>
        <dsp:cNvPr id="0" name=""/>
        <dsp:cNvSpPr/>
      </dsp:nvSpPr>
      <dsp:spPr>
        <a:xfrm>
          <a:off x="5288685" y="1190865"/>
          <a:ext cx="964493" cy="964493"/>
        </a:xfrm>
        <a:prstGeom prst="ellips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7428" tIns="37428" rIns="37428" bIns="37428"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5429932" y="1332112"/>
        <a:ext cx="681999" cy="681999"/>
      </dsp:txXfrm>
    </dsp:sp>
    <dsp:sp modelId="{CAC9FFB4-AA41-D945-832D-FACD2829E033}">
      <dsp:nvSpPr>
        <dsp:cNvPr id="0" name=""/>
        <dsp:cNvSpPr/>
      </dsp:nvSpPr>
      <dsp:spPr>
        <a:xfrm>
          <a:off x="4712554" y="2321116"/>
          <a:ext cx="2116755" cy="1965600"/>
        </a:xfrm>
        <a:prstGeom prst="upArrowCallout">
          <a:avLst>
            <a:gd name="adj1" fmla="val 50000"/>
            <a:gd name="adj2" fmla="val 20000"/>
            <a:gd name="adj3" fmla="val 20000"/>
            <a:gd name="adj4" fmla="val 100000"/>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972" tIns="165100" rIns="166972" bIns="165100" numCol="1" spcCol="1270" anchor="t" anchorCtr="0">
          <a:noAutofit/>
        </a:bodyPr>
        <a:lstStyle/>
        <a:p>
          <a:pPr marL="0" lvl="0" indent="0" algn="l" defTabSz="622300">
            <a:lnSpc>
              <a:spcPct val="90000"/>
            </a:lnSpc>
            <a:spcBef>
              <a:spcPct val="0"/>
            </a:spcBef>
            <a:spcAft>
              <a:spcPct val="35000"/>
            </a:spcAft>
            <a:buNone/>
          </a:pPr>
          <a:r>
            <a:rPr lang="en-US" sz="1400" b="1" kern="1200" dirty="0"/>
            <a:t>Apply NICE overweight and obesity guidance to deliver patient-</a:t>
          </a:r>
          <a:r>
            <a:rPr lang="en-US" sz="1400" b="1" kern="1200" dirty="0" err="1"/>
            <a:t>centred</a:t>
          </a:r>
          <a:r>
            <a:rPr lang="en-US" sz="1400" b="1" kern="1200" dirty="0"/>
            <a:t> care, tailoring support to individual circumstances and preferences.</a:t>
          </a:r>
        </a:p>
      </dsp:txBody>
      <dsp:txXfrm>
        <a:off x="4712554" y="2714236"/>
        <a:ext cx="2116755" cy="1572480"/>
      </dsp:txXfrm>
    </dsp:sp>
    <dsp:sp modelId="{71EED55F-6BE7-8C43-B409-8A9FCA787FFF}">
      <dsp:nvSpPr>
        <dsp:cNvPr id="0" name=""/>
        <dsp:cNvSpPr/>
      </dsp:nvSpPr>
      <dsp:spPr>
        <a:xfrm>
          <a:off x="7064505" y="1673076"/>
          <a:ext cx="2116755" cy="72"/>
        </a:xfrm>
        <a:prstGeom prst="rect">
          <a:avLst/>
        </a:prstGeom>
        <a:solidFill>
          <a:schemeClr val="accent2">
            <a:tint val="40000"/>
            <a:alpha val="90000"/>
            <a:hueOff val="-545931"/>
            <a:satOff val="-48437"/>
            <a:lumOff val="-494"/>
            <a:alphaOff val="0"/>
          </a:schemeClr>
        </a:solidFill>
        <a:ln w="12700" cap="flat" cmpd="sng" algn="ctr">
          <a:solidFill>
            <a:schemeClr val="accent2">
              <a:tint val="40000"/>
              <a:alpha val="90000"/>
              <a:hueOff val="-545931"/>
              <a:satOff val="-48437"/>
              <a:lumOff val="-4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E40266-1F6A-2441-8626-6470E81C19E3}">
      <dsp:nvSpPr>
        <dsp:cNvPr id="0" name=""/>
        <dsp:cNvSpPr/>
      </dsp:nvSpPr>
      <dsp:spPr>
        <a:xfrm>
          <a:off x="9237707" y="1593983"/>
          <a:ext cx="108189" cy="203473"/>
        </a:xfrm>
        <a:prstGeom prst="chevron">
          <a:avLst>
            <a:gd name="adj" fmla="val 90000"/>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30287E-164C-B044-AE0D-27EFB286FB7D}">
      <dsp:nvSpPr>
        <dsp:cNvPr id="0" name=""/>
        <dsp:cNvSpPr/>
      </dsp:nvSpPr>
      <dsp:spPr>
        <a:xfrm>
          <a:off x="7640636" y="1190865"/>
          <a:ext cx="964493" cy="964493"/>
        </a:xfrm>
        <a:prstGeom prst="ellips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7428" tIns="37428" rIns="37428" bIns="37428"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7781883" y="1332112"/>
        <a:ext cx="681999" cy="681999"/>
      </dsp:txXfrm>
    </dsp:sp>
    <dsp:sp modelId="{27E3C588-3B8B-104C-BCCB-98BDE9A5EEC1}">
      <dsp:nvSpPr>
        <dsp:cNvPr id="0" name=""/>
        <dsp:cNvSpPr/>
      </dsp:nvSpPr>
      <dsp:spPr>
        <a:xfrm>
          <a:off x="7064505" y="2321116"/>
          <a:ext cx="2116755" cy="1965600"/>
        </a:xfrm>
        <a:prstGeom prst="upArrowCallout">
          <a:avLst>
            <a:gd name="adj1" fmla="val 50000"/>
            <a:gd name="adj2" fmla="val 20000"/>
            <a:gd name="adj3" fmla="val 20000"/>
            <a:gd name="adj4" fmla="val 100000"/>
          </a:avLst>
        </a:prstGeom>
        <a:solidFill>
          <a:schemeClr val="accent2">
            <a:tint val="40000"/>
            <a:alpha val="90000"/>
            <a:hueOff val="-667249"/>
            <a:satOff val="-59200"/>
            <a:lumOff val="-604"/>
            <a:alphaOff val="0"/>
          </a:schemeClr>
        </a:solidFill>
        <a:ln w="12700" cap="flat" cmpd="sng" algn="ctr">
          <a:solidFill>
            <a:schemeClr val="accent2">
              <a:tint val="40000"/>
              <a:alpha val="90000"/>
              <a:hueOff val="-667249"/>
              <a:satOff val="-59200"/>
              <a:lumOff val="-6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972" tIns="165100" rIns="166972" bIns="165100" numCol="1" spcCol="1270" anchor="t" anchorCtr="0">
          <a:noAutofit/>
        </a:bodyPr>
        <a:lstStyle/>
        <a:p>
          <a:pPr marL="0" lvl="0" indent="0" algn="l" defTabSz="711200">
            <a:lnSpc>
              <a:spcPct val="90000"/>
            </a:lnSpc>
            <a:spcBef>
              <a:spcPct val="0"/>
            </a:spcBef>
            <a:spcAft>
              <a:spcPct val="35000"/>
            </a:spcAft>
            <a:buNone/>
          </a:pPr>
          <a:r>
            <a:rPr lang="en-US" sz="1600" b="1" kern="1200" dirty="0"/>
            <a:t>Start and TITRATE </a:t>
          </a:r>
          <a:r>
            <a:rPr lang="en-US" sz="1600" b="1" kern="1200" dirty="0" err="1"/>
            <a:t>Tirzepatide</a:t>
          </a:r>
          <a:r>
            <a:rPr lang="en-US" sz="1600" b="1" kern="1200" dirty="0"/>
            <a:t> safely, managing adverse effects.</a:t>
          </a:r>
        </a:p>
      </dsp:txBody>
      <dsp:txXfrm>
        <a:off x="7064505" y="2714236"/>
        <a:ext cx="2116755" cy="1572480"/>
      </dsp:txXfrm>
    </dsp:sp>
    <dsp:sp modelId="{96937B8E-4A6F-5445-B313-B41791170FE9}">
      <dsp:nvSpPr>
        <dsp:cNvPr id="0" name=""/>
        <dsp:cNvSpPr/>
      </dsp:nvSpPr>
      <dsp:spPr>
        <a:xfrm>
          <a:off x="9416455" y="1673076"/>
          <a:ext cx="1059412" cy="72"/>
        </a:xfrm>
        <a:prstGeom prst="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CFA33B-FD4B-6B4D-9AB8-A1CD9DB0CC12}">
      <dsp:nvSpPr>
        <dsp:cNvPr id="0" name=""/>
        <dsp:cNvSpPr/>
      </dsp:nvSpPr>
      <dsp:spPr>
        <a:xfrm>
          <a:off x="9993621" y="1190865"/>
          <a:ext cx="964493" cy="964493"/>
        </a:xfrm>
        <a:prstGeom prst="ellips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7428" tIns="37428" rIns="37428" bIns="37428" numCol="1" spcCol="1270" anchor="ctr" anchorCtr="0">
          <a:noAutofit/>
        </a:bodyPr>
        <a:lstStyle/>
        <a:p>
          <a:pPr marL="0" lvl="0" indent="0" algn="ctr" defTabSz="1866900">
            <a:lnSpc>
              <a:spcPct val="90000"/>
            </a:lnSpc>
            <a:spcBef>
              <a:spcPct val="0"/>
            </a:spcBef>
            <a:spcAft>
              <a:spcPct val="35000"/>
            </a:spcAft>
            <a:buNone/>
          </a:pPr>
          <a:r>
            <a:rPr lang="en-US" sz="4200" kern="1200"/>
            <a:t>5</a:t>
          </a:r>
        </a:p>
      </dsp:txBody>
      <dsp:txXfrm>
        <a:off x="10134868" y="1332112"/>
        <a:ext cx="681999" cy="681999"/>
      </dsp:txXfrm>
    </dsp:sp>
    <dsp:sp modelId="{99A2268F-E3E6-7F42-B9A4-AA7398B45D91}">
      <dsp:nvSpPr>
        <dsp:cNvPr id="0" name=""/>
        <dsp:cNvSpPr/>
      </dsp:nvSpPr>
      <dsp:spPr>
        <a:xfrm>
          <a:off x="9416455" y="2321116"/>
          <a:ext cx="2205464" cy="1965600"/>
        </a:xfrm>
        <a:prstGeom prst="upArrowCallout">
          <a:avLst>
            <a:gd name="adj1" fmla="val 50000"/>
            <a:gd name="adj2" fmla="val 20000"/>
            <a:gd name="adj3" fmla="val 20000"/>
            <a:gd name="adj4" fmla="val 10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3970" tIns="165100" rIns="173970" bIns="165100" numCol="1" spcCol="1270" anchor="t" anchorCtr="0">
          <a:noAutofit/>
        </a:bodyPr>
        <a:lstStyle/>
        <a:p>
          <a:pPr marL="0" lvl="0" indent="0" algn="l" defTabSz="711200">
            <a:lnSpc>
              <a:spcPct val="90000"/>
            </a:lnSpc>
            <a:spcBef>
              <a:spcPct val="0"/>
            </a:spcBef>
            <a:spcAft>
              <a:spcPct val="35000"/>
            </a:spcAft>
            <a:buNone/>
          </a:pPr>
          <a:r>
            <a:rPr lang="en-US" sz="1600" b="1" kern="1200" dirty="0"/>
            <a:t>Monitor outcomes and apply stop/down-titrate as set out in SY </a:t>
          </a:r>
          <a:r>
            <a:rPr lang="en-US" sz="1600" b="1" kern="1200" dirty="0" err="1"/>
            <a:t>Tirzepatide</a:t>
          </a:r>
          <a:r>
            <a:rPr lang="en-US" sz="1600" b="1" kern="1200" dirty="0"/>
            <a:t>  guidance when required.</a:t>
          </a:r>
        </a:p>
      </dsp:txBody>
      <dsp:txXfrm>
        <a:off x="9416455" y="2714236"/>
        <a:ext cx="2205464"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F15E0-F07C-4C48-B2D6-072724A2132F}">
      <dsp:nvSpPr>
        <dsp:cNvPr id="0" name=""/>
        <dsp:cNvSpPr/>
      </dsp:nvSpPr>
      <dsp:spPr>
        <a:xfrm>
          <a:off x="0" y="591"/>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DAA7B-C498-0F44-976E-FED322B0A206}">
      <dsp:nvSpPr>
        <dsp:cNvPr id="0" name=""/>
        <dsp:cNvSpPr/>
      </dsp:nvSpPr>
      <dsp:spPr>
        <a:xfrm>
          <a:off x="0" y="591"/>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Obesity as a long-term condition</a:t>
          </a:r>
          <a:endParaRPr lang="en-US" sz="1800" b="1" kern="1200" dirty="0"/>
        </a:p>
      </dsp:txBody>
      <dsp:txXfrm>
        <a:off x="0" y="591"/>
        <a:ext cx="6096000" cy="538271"/>
      </dsp:txXfrm>
    </dsp:sp>
    <dsp:sp modelId="{3725E6FE-FA1E-8D48-A272-344D28B9D2E5}">
      <dsp:nvSpPr>
        <dsp:cNvPr id="0" name=""/>
        <dsp:cNvSpPr/>
      </dsp:nvSpPr>
      <dsp:spPr>
        <a:xfrm>
          <a:off x="0" y="538863"/>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E3646C-FA0A-F747-A1F1-C3C715CA79E6}">
      <dsp:nvSpPr>
        <dsp:cNvPr id="0" name=""/>
        <dsp:cNvSpPr/>
      </dsp:nvSpPr>
      <dsp:spPr>
        <a:xfrm>
          <a:off x="0" y="538863"/>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Clinical Relevance of Obesity in UK Primary Care</a:t>
          </a:r>
          <a:endParaRPr lang="en-US" sz="1800" b="1" kern="1200" dirty="0"/>
        </a:p>
      </dsp:txBody>
      <dsp:txXfrm>
        <a:off x="0" y="538863"/>
        <a:ext cx="6096000" cy="538271"/>
      </dsp:txXfrm>
    </dsp:sp>
    <dsp:sp modelId="{D852108D-D56B-1C4C-A193-1159FAC3FBE6}">
      <dsp:nvSpPr>
        <dsp:cNvPr id="0" name=""/>
        <dsp:cNvSpPr/>
      </dsp:nvSpPr>
      <dsp:spPr>
        <a:xfrm>
          <a:off x="0" y="1077135"/>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D5553-2725-FD4D-B868-2702729D4F72}">
      <dsp:nvSpPr>
        <dsp:cNvPr id="0" name=""/>
        <dsp:cNvSpPr/>
      </dsp:nvSpPr>
      <dsp:spPr>
        <a:xfrm>
          <a:off x="0" y="1077135"/>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Weight Loss Pharmacological Therapies and their MOA in the 21</a:t>
          </a:r>
          <a:r>
            <a:rPr lang="en-GB" sz="1800" b="1" kern="1200" baseline="30000" dirty="0"/>
            <a:t>st</a:t>
          </a:r>
          <a:r>
            <a:rPr lang="en-GB" sz="1800" b="1" kern="1200" dirty="0"/>
            <a:t> Century</a:t>
          </a:r>
          <a:endParaRPr lang="en-US" sz="1800" b="1" kern="1200" dirty="0"/>
        </a:p>
      </dsp:txBody>
      <dsp:txXfrm>
        <a:off x="0" y="1077135"/>
        <a:ext cx="6096000" cy="538271"/>
      </dsp:txXfrm>
    </dsp:sp>
    <dsp:sp modelId="{2C4CD028-9057-BD44-8856-5C13277C09A4}">
      <dsp:nvSpPr>
        <dsp:cNvPr id="0" name=""/>
        <dsp:cNvSpPr/>
      </dsp:nvSpPr>
      <dsp:spPr>
        <a:xfrm>
          <a:off x="0" y="1615406"/>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25B2F-F3CF-3E44-AFA6-148D5BDA8178}">
      <dsp:nvSpPr>
        <dsp:cNvPr id="0" name=""/>
        <dsp:cNvSpPr/>
      </dsp:nvSpPr>
      <dsp:spPr>
        <a:xfrm>
          <a:off x="0" y="1615406"/>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err="1"/>
            <a:t>Tirzepatide</a:t>
          </a:r>
          <a:r>
            <a:rPr lang="en-GB" sz="1800" b="1" kern="1200" dirty="0"/>
            <a:t> basics: pharmacology, evidence and expectations</a:t>
          </a:r>
          <a:endParaRPr lang="en-US" sz="1800" b="1" kern="1200" dirty="0"/>
        </a:p>
      </dsp:txBody>
      <dsp:txXfrm>
        <a:off x="0" y="1615406"/>
        <a:ext cx="6096000" cy="538271"/>
      </dsp:txXfrm>
    </dsp:sp>
    <dsp:sp modelId="{FFD6488D-86C4-C24E-82DC-019992C1C439}">
      <dsp:nvSpPr>
        <dsp:cNvPr id="0" name=""/>
        <dsp:cNvSpPr/>
      </dsp:nvSpPr>
      <dsp:spPr>
        <a:xfrm>
          <a:off x="0" y="2153678"/>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5D513-11A3-DC46-B44B-F67F8A9CC188}">
      <dsp:nvSpPr>
        <dsp:cNvPr id="0" name=""/>
        <dsp:cNvSpPr/>
      </dsp:nvSpPr>
      <dsp:spPr>
        <a:xfrm>
          <a:off x="0" y="2153678"/>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SY </a:t>
          </a:r>
          <a:r>
            <a:rPr lang="en-GB" sz="1800" b="1" kern="1200" dirty="0" err="1"/>
            <a:t>Tirzepatide</a:t>
          </a:r>
          <a:r>
            <a:rPr lang="en-GB" sz="1800" b="1" kern="1200" dirty="0"/>
            <a:t> Pathway – Patient selection and pre-initiation assessment</a:t>
          </a:r>
          <a:endParaRPr lang="en-US" sz="1800" b="1" kern="1200" dirty="0"/>
        </a:p>
      </dsp:txBody>
      <dsp:txXfrm>
        <a:off x="0" y="2153678"/>
        <a:ext cx="6096000" cy="538271"/>
      </dsp:txXfrm>
    </dsp:sp>
    <dsp:sp modelId="{1C4FA093-D762-EE4F-9DAF-0F6D57DC9583}">
      <dsp:nvSpPr>
        <dsp:cNvPr id="0" name=""/>
        <dsp:cNvSpPr/>
      </dsp:nvSpPr>
      <dsp:spPr>
        <a:xfrm>
          <a:off x="0" y="2691950"/>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4A59C-1FB0-CC4B-99A7-32874AC8F9AA}">
      <dsp:nvSpPr>
        <dsp:cNvPr id="0" name=""/>
        <dsp:cNvSpPr/>
      </dsp:nvSpPr>
      <dsp:spPr>
        <a:xfrm>
          <a:off x="0" y="2691950"/>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Starting treatment: shared decision-making and initiation appointment</a:t>
          </a:r>
          <a:endParaRPr lang="en-US" sz="1800" b="1" kern="1200" dirty="0"/>
        </a:p>
      </dsp:txBody>
      <dsp:txXfrm>
        <a:off x="0" y="2691950"/>
        <a:ext cx="6096000" cy="538271"/>
      </dsp:txXfrm>
    </dsp:sp>
    <dsp:sp modelId="{FE8ECB6C-C188-4E48-92E7-DBDB6D950470}">
      <dsp:nvSpPr>
        <dsp:cNvPr id="0" name=""/>
        <dsp:cNvSpPr/>
      </dsp:nvSpPr>
      <dsp:spPr>
        <a:xfrm>
          <a:off x="0" y="3230222"/>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7507F-4F7A-8747-BAD1-C1CA105B0F9A}">
      <dsp:nvSpPr>
        <dsp:cNvPr id="0" name=""/>
        <dsp:cNvSpPr/>
      </dsp:nvSpPr>
      <dsp:spPr>
        <a:xfrm>
          <a:off x="0" y="3230222"/>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Follow-up: titration, side-effects, stopping and diabetes-specific considerations</a:t>
          </a:r>
          <a:endParaRPr lang="en-US" sz="1800" b="1" kern="1200" dirty="0"/>
        </a:p>
      </dsp:txBody>
      <dsp:txXfrm>
        <a:off x="0" y="3230222"/>
        <a:ext cx="6096000" cy="538271"/>
      </dsp:txXfrm>
    </dsp:sp>
    <dsp:sp modelId="{21F6F692-8F5E-6647-9A84-8EE1C0530304}">
      <dsp:nvSpPr>
        <dsp:cNvPr id="0" name=""/>
        <dsp:cNvSpPr/>
      </dsp:nvSpPr>
      <dsp:spPr>
        <a:xfrm>
          <a:off x="0" y="3768493"/>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3F0BD-6B6D-3940-9AB7-AD32152F981D}">
      <dsp:nvSpPr>
        <dsp:cNvPr id="0" name=""/>
        <dsp:cNvSpPr/>
      </dsp:nvSpPr>
      <dsp:spPr>
        <a:xfrm>
          <a:off x="0" y="3768493"/>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Specialist Clinical Support</a:t>
          </a:r>
          <a:endParaRPr lang="en-US" sz="1800" b="1" kern="1200" dirty="0"/>
        </a:p>
      </dsp:txBody>
      <dsp:txXfrm>
        <a:off x="0" y="3768493"/>
        <a:ext cx="6096000" cy="538271"/>
      </dsp:txXfrm>
    </dsp:sp>
    <dsp:sp modelId="{76555B64-F8C5-3142-B944-2E46DC09A3F5}">
      <dsp:nvSpPr>
        <dsp:cNvPr id="0" name=""/>
        <dsp:cNvSpPr/>
      </dsp:nvSpPr>
      <dsp:spPr>
        <a:xfrm>
          <a:off x="0" y="4306765"/>
          <a:ext cx="6096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36D08-73A5-1A41-8A5B-53FB1FAF3498}">
      <dsp:nvSpPr>
        <dsp:cNvPr id="0" name=""/>
        <dsp:cNvSpPr/>
      </dsp:nvSpPr>
      <dsp:spPr>
        <a:xfrm>
          <a:off x="0" y="4306765"/>
          <a:ext cx="6096000" cy="538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t>Governance</a:t>
          </a:r>
          <a:endParaRPr lang="en-US" sz="1800" b="1" kern="1200" dirty="0"/>
        </a:p>
      </dsp:txBody>
      <dsp:txXfrm>
        <a:off x="0" y="4306765"/>
        <a:ext cx="6096000" cy="538271"/>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4C178-1DB5-4697-9687-92B3D868157B}" type="datetimeFigureOut">
              <a:rPr lang="en-GB" smtClean="0"/>
              <a:t>04/02/2026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2E0A7-70D1-4AEF-AB4E-9F3B9AAF800E}" type="slidenum">
              <a:rPr lang="en-GB" smtClean="0"/>
              <a:t>‹#›</a:t>
            </a:fld>
            <a:endParaRPr lang="en-GB"/>
          </a:p>
        </p:txBody>
      </p:sp>
    </p:spTree>
    <p:extLst>
      <p:ext uri="{BB962C8B-B14F-4D97-AF65-F5344CB8AC3E}">
        <p14:creationId xmlns:p14="http://schemas.microsoft.com/office/powerpoint/2010/main" val="136757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point, I like to bring it back to basics — not to patronise, but to re-frame. I usually say something like, ‘We all know the energy balance model, but NG246 reminds us that while it's physiologically true, it's psychologically incomplete.’ This opens the door to acknowledging that biological compensatory mechanisms — hormonal, neurological — work against sustained weight loss, which is why lifestyle-only approaches often fail long-term. It sets up the rationale for pharmacotherapy and MDT involvement.</a:t>
            </a:r>
          </a:p>
          <a:p>
            <a:r>
              <a:rPr lang="en-GB" dirty="0"/>
              <a:t>Here I lean into the language change. Obesity isn't being described as behaviour-driven but biology-influenced. I often say — ‘If this were asthma, we wouldn’t tell patients to breathe harder.’ It gets a small laugh but lands the point. NICE uses terms like ‘relapsing’ and ‘chronic’ deliberately. The aim here is to help GPs shift from motivational interviewing alone to structured medical intervention pathways</a:t>
            </a:r>
          </a:p>
        </p:txBody>
      </p:sp>
      <p:sp>
        <p:nvSpPr>
          <p:cNvPr id="4" name="Slide Number Placeholder 3"/>
          <p:cNvSpPr>
            <a:spLocks noGrp="1"/>
          </p:cNvSpPr>
          <p:nvPr>
            <p:ph type="sldNum" sz="quarter" idx="5"/>
          </p:nvPr>
        </p:nvSpPr>
        <p:spPr/>
        <p:txBody>
          <a:bodyPr/>
          <a:lstStyle/>
          <a:p>
            <a:fld id="{5D7D1493-D9C6-4EE5-8E17-60F256460659}" type="slidenum">
              <a:rPr lang="en-GB" smtClean="0"/>
              <a:t>4</a:t>
            </a:fld>
            <a:endParaRPr lang="en-GB"/>
          </a:p>
        </p:txBody>
      </p:sp>
    </p:spTree>
    <p:extLst>
      <p:ext uri="{BB962C8B-B14F-4D97-AF65-F5344CB8AC3E}">
        <p14:creationId xmlns:p14="http://schemas.microsoft.com/office/powerpoint/2010/main" val="2205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like to use this slide to pivot the conversation into practical nutrition. I say — ‘Rather than telling patients to “eat more protein”, give them tangible examples they can work with — 20g per meal is a useful anchor.’ I add — ‘This is not bodybuilder advice — it’s sarcopenia prevention.’ It helps reframe protein as part of medical therapy, not a lifestyle tip. I often mention that protein at each meal improves satiety, stabilises blood sugar, and makes weight maintenance much more achievable after stopping </a:t>
            </a:r>
            <a:r>
              <a:rPr lang="en-GB" dirty="0" err="1"/>
              <a:t>Tirzepatide</a:t>
            </a:r>
            <a:endParaRPr lang="en-GB" dirty="0"/>
          </a:p>
        </p:txBody>
      </p:sp>
      <p:sp>
        <p:nvSpPr>
          <p:cNvPr id="4" name="Slide Number Placeholder 3"/>
          <p:cNvSpPr>
            <a:spLocks noGrp="1"/>
          </p:cNvSpPr>
          <p:nvPr>
            <p:ph type="sldNum" sz="quarter" idx="5"/>
          </p:nvPr>
        </p:nvSpPr>
        <p:spPr/>
        <p:txBody>
          <a:bodyPr/>
          <a:lstStyle/>
          <a:p>
            <a:fld id="{5D7D1493-D9C6-4EE5-8E17-60F256460659}" type="slidenum">
              <a:rPr lang="en-GB" smtClean="0"/>
              <a:t>46</a:t>
            </a:fld>
            <a:endParaRPr lang="en-GB"/>
          </a:p>
        </p:txBody>
      </p:sp>
    </p:spTree>
    <p:extLst>
      <p:ext uri="{BB962C8B-B14F-4D97-AF65-F5344CB8AC3E}">
        <p14:creationId xmlns:p14="http://schemas.microsoft.com/office/powerpoint/2010/main" val="128370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7D1493-D9C6-4EE5-8E17-60F256460659}" type="slidenum">
              <a:rPr lang="en-GB" smtClean="0"/>
              <a:t>47</a:t>
            </a:fld>
            <a:endParaRPr lang="en-GB"/>
          </a:p>
        </p:txBody>
      </p:sp>
    </p:spTree>
    <p:extLst>
      <p:ext uri="{BB962C8B-B14F-4D97-AF65-F5344CB8AC3E}">
        <p14:creationId xmlns:p14="http://schemas.microsoft.com/office/powerpoint/2010/main" val="106978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7D1493-D9C6-4EE5-8E17-60F256460659}" type="slidenum">
              <a:rPr lang="en-GB" smtClean="0"/>
              <a:t>48</a:t>
            </a:fld>
            <a:endParaRPr lang="en-GB"/>
          </a:p>
        </p:txBody>
      </p:sp>
    </p:spTree>
    <p:extLst>
      <p:ext uri="{BB962C8B-B14F-4D97-AF65-F5344CB8AC3E}">
        <p14:creationId xmlns:p14="http://schemas.microsoft.com/office/powerpoint/2010/main" val="333725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powerful moment — I highlight that he achieved &gt;15% weight loss, came off insulin, improved mobility, and even </a:t>
            </a:r>
            <a:r>
              <a:rPr lang="en-GB" b="1" dirty="0"/>
              <a:t>ceased CPAP — a real quality-of-life marker</a:t>
            </a:r>
            <a:r>
              <a:rPr lang="en-GB" dirty="0"/>
              <a:t>. I say — ‘These are the outcomes patients understand — being able to walk to the shop, breathe more easily, and carry fewer injections.’ It reinforces that </a:t>
            </a:r>
            <a:r>
              <a:rPr lang="en-GB" dirty="0" err="1"/>
              <a:t>Tirzepatide</a:t>
            </a:r>
            <a:r>
              <a:rPr lang="en-GB" dirty="0"/>
              <a:t> isn’t just about scales; it changes care plans and reduces polypharmacy. I note that sticking at </a:t>
            </a:r>
            <a:r>
              <a:rPr lang="en-GB" b="1" dirty="0"/>
              <a:t>12.5 mg</a:t>
            </a:r>
            <a:r>
              <a:rPr lang="en-GB" dirty="0"/>
              <a:t> rather than pushing to 15 mg is an example of </a:t>
            </a:r>
            <a:r>
              <a:rPr lang="en-GB" b="1" dirty="0"/>
              <a:t>patient-led ceiling dose</a:t>
            </a:r>
            <a:r>
              <a:rPr lang="en-GB" dirty="0"/>
              <a:t> — autonomy matters.</a:t>
            </a:r>
          </a:p>
        </p:txBody>
      </p:sp>
      <p:sp>
        <p:nvSpPr>
          <p:cNvPr id="4" name="Slide Number Placeholder 3"/>
          <p:cNvSpPr>
            <a:spLocks noGrp="1"/>
          </p:cNvSpPr>
          <p:nvPr>
            <p:ph type="sldNum" sz="quarter" idx="5"/>
          </p:nvPr>
        </p:nvSpPr>
        <p:spPr/>
        <p:txBody>
          <a:bodyPr/>
          <a:lstStyle/>
          <a:p>
            <a:fld id="{5D7D1493-D9C6-4EE5-8E17-60F256460659}" type="slidenum">
              <a:rPr lang="en-GB" smtClean="0"/>
              <a:t>49</a:t>
            </a:fld>
            <a:endParaRPr lang="en-GB"/>
          </a:p>
        </p:txBody>
      </p:sp>
    </p:spTree>
    <p:extLst>
      <p:ext uri="{BB962C8B-B14F-4D97-AF65-F5344CB8AC3E}">
        <p14:creationId xmlns:p14="http://schemas.microsoft.com/office/powerpoint/2010/main" val="297968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offer practical advice rather than general slogans. I say — ‘NG246 wants structured maintenance plans — not “carry on as you are”.’ I highlight maintaining </a:t>
            </a:r>
            <a:r>
              <a:rPr lang="en-GB" b="1" dirty="0"/>
              <a:t>protein intake</a:t>
            </a:r>
            <a:r>
              <a:rPr lang="en-GB" dirty="0"/>
              <a:t>, encouraging </a:t>
            </a:r>
            <a:r>
              <a:rPr lang="en-GB" b="1" dirty="0"/>
              <a:t>resistance-based activity</a:t>
            </a:r>
            <a:r>
              <a:rPr lang="en-GB" dirty="0"/>
              <a:t> to preserve lean mass, and scheduling </a:t>
            </a:r>
            <a:r>
              <a:rPr lang="en-GB" b="1" dirty="0"/>
              <a:t>3–6 monthly reviews</a:t>
            </a:r>
            <a:r>
              <a:rPr lang="en-GB" dirty="0"/>
              <a:t> even after active use. I remind GPs that relapse is expected and should not be treated as personal failure — this aligns with the ‘chronic relapsing condition’ framing</a:t>
            </a:r>
          </a:p>
        </p:txBody>
      </p:sp>
      <p:sp>
        <p:nvSpPr>
          <p:cNvPr id="4" name="Slide Number Placeholder 3"/>
          <p:cNvSpPr>
            <a:spLocks noGrp="1"/>
          </p:cNvSpPr>
          <p:nvPr>
            <p:ph type="sldNum" sz="quarter" idx="5"/>
          </p:nvPr>
        </p:nvSpPr>
        <p:spPr/>
        <p:txBody>
          <a:bodyPr/>
          <a:lstStyle/>
          <a:p>
            <a:fld id="{5D7D1493-D9C6-4EE5-8E17-60F256460659}" type="slidenum">
              <a:rPr lang="en-GB" smtClean="0"/>
              <a:t>52</a:t>
            </a:fld>
            <a:endParaRPr lang="en-GB"/>
          </a:p>
        </p:txBody>
      </p:sp>
    </p:spTree>
    <p:extLst>
      <p:ext uri="{BB962C8B-B14F-4D97-AF65-F5344CB8AC3E}">
        <p14:creationId xmlns:p14="http://schemas.microsoft.com/office/powerpoint/2010/main" val="189341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C0C0F-88CB-1543-D9E1-74C94AD21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9B449-77E6-251A-C9B4-459C3F67C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256B1-2196-BD37-0B8F-A63423D94E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1342E8-7F36-52DD-88DE-3BB44E0D5D82}"/>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6743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where I encourage a structured </a:t>
            </a:r>
            <a:r>
              <a:rPr lang="en-GB" b="1" dirty="0" err="1"/>
              <a:t>Tirzepatide</a:t>
            </a:r>
            <a:r>
              <a:rPr lang="en-GB" b="1" dirty="0"/>
              <a:t> initiation template</a:t>
            </a:r>
            <a:r>
              <a:rPr lang="en-GB" dirty="0"/>
              <a:t>, ideally embedded in EMIS or </a:t>
            </a:r>
            <a:r>
              <a:rPr lang="en-GB" dirty="0" err="1"/>
              <a:t>SystmOne</a:t>
            </a:r>
            <a:r>
              <a:rPr lang="en-GB" dirty="0"/>
              <a:t>. I usually say — ‘Baseline bloods, BP, weight, height, and eye screening confirmation are not optional — they’re commissioning expectations.’ Mention considering a </a:t>
            </a:r>
            <a:r>
              <a:rPr lang="en-GB" b="1" dirty="0"/>
              <a:t>pre-set </a:t>
            </a:r>
            <a:r>
              <a:rPr lang="en-GB" b="1" dirty="0" err="1"/>
              <a:t>Tirzepatide</a:t>
            </a:r>
            <a:r>
              <a:rPr lang="en-GB" b="1" dirty="0"/>
              <a:t> blood panel</a:t>
            </a:r>
            <a:r>
              <a:rPr lang="en-GB" dirty="0"/>
              <a:t> with biochemistry — it's a useful service development suggestion. It positions the practice as organised and reduces missed parameters later at audit</a:t>
            </a:r>
          </a:p>
        </p:txBody>
      </p:sp>
      <p:sp>
        <p:nvSpPr>
          <p:cNvPr id="4" name="Slide Number Placeholder 3"/>
          <p:cNvSpPr>
            <a:spLocks noGrp="1"/>
          </p:cNvSpPr>
          <p:nvPr>
            <p:ph type="sldNum" sz="quarter" idx="5"/>
          </p:nvPr>
        </p:nvSpPr>
        <p:spPr/>
        <p:txBody>
          <a:bodyPr/>
          <a:lstStyle/>
          <a:p>
            <a:fld id="{5D7D1493-D9C6-4EE5-8E17-60F256460659}" type="slidenum">
              <a:rPr lang="en-GB" smtClean="0"/>
              <a:t>35</a:t>
            </a:fld>
            <a:endParaRPr lang="en-GB"/>
          </a:p>
        </p:txBody>
      </p:sp>
    </p:spTree>
    <p:extLst>
      <p:ext uri="{BB962C8B-B14F-4D97-AF65-F5344CB8AC3E}">
        <p14:creationId xmlns:p14="http://schemas.microsoft.com/office/powerpoint/2010/main" val="227332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emphasise here that initiation is not just handing a pen. I often say — ‘The start conversation is 70% mindset and 30% medication.’ Discuss wraparound care start date, dietary protein targets, and safe movement plans. I flag </a:t>
            </a:r>
            <a:r>
              <a:rPr lang="en-GB" b="1" dirty="0"/>
              <a:t>protein at 1.2–1.6g/kg ideal body weight</a:t>
            </a:r>
            <a:r>
              <a:rPr lang="en-GB" dirty="0"/>
              <a:t>, mentioning it's key to prevent sarcopenic weight loss. GPs often appreciate this practical metric as it gives them a concrete value to discuss rather than vague “eat more protein” advice</a:t>
            </a:r>
          </a:p>
        </p:txBody>
      </p:sp>
      <p:sp>
        <p:nvSpPr>
          <p:cNvPr id="4" name="Slide Number Placeholder 3"/>
          <p:cNvSpPr>
            <a:spLocks noGrp="1"/>
          </p:cNvSpPr>
          <p:nvPr>
            <p:ph type="sldNum" sz="quarter" idx="5"/>
          </p:nvPr>
        </p:nvSpPr>
        <p:spPr/>
        <p:txBody>
          <a:bodyPr/>
          <a:lstStyle/>
          <a:p>
            <a:fld id="{5D7D1493-D9C6-4EE5-8E17-60F256460659}" type="slidenum">
              <a:rPr lang="en-GB" smtClean="0"/>
              <a:t>37</a:t>
            </a:fld>
            <a:endParaRPr lang="en-GB"/>
          </a:p>
        </p:txBody>
      </p:sp>
    </p:spTree>
    <p:extLst>
      <p:ext uri="{BB962C8B-B14F-4D97-AF65-F5344CB8AC3E}">
        <p14:creationId xmlns:p14="http://schemas.microsoft.com/office/powerpoint/2010/main" val="298292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7D1493-D9C6-4EE5-8E17-60F256460659}" type="slidenum">
              <a:rPr lang="en-GB" smtClean="0"/>
              <a:t>38</a:t>
            </a:fld>
            <a:endParaRPr lang="en-GB"/>
          </a:p>
        </p:txBody>
      </p:sp>
    </p:spTree>
    <p:extLst>
      <p:ext uri="{BB962C8B-B14F-4D97-AF65-F5344CB8AC3E}">
        <p14:creationId xmlns:p14="http://schemas.microsoft.com/office/powerpoint/2010/main" val="42574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I stress that </a:t>
            </a:r>
            <a:r>
              <a:rPr lang="en-GB" b="1" dirty="0"/>
              <a:t>textbook titration schedules rarely match real patients</a:t>
            </a:r>
            <a:r>
              <a:rPr lang="en-GB" dirty="0"/>
              <a:t>. I usually say — ‘The NICE leaflet suggests quick escalation, but in real life, people have jobs, nausea, and anniversaries — so titrate with humanity.’ I emphasise a </a:t>
            </a:r>
            <a:r>
              <a:rPr lang="en-GB" b="1" dirty="0"/>
              <a:t>tolerance-led approach</a:t>
            </a:r>
            <a:r>
              <a:rPr lang="en-GB" dirty="0"/>
              <a:t>: if they're losing &gt;2 kg/month, pause escalation and consolidate. This reassures GPs that stability is as important as progress and prevents the common crash-then-regain cycle caused by rapid titration</a:t>
            </a:r>
          </a:p>
        </p:txBody>
      </p:sp>
      <p:sp>
        <p:nvSpPr>
          <p:cNvPr id="4" name="Slide Number Placeholder 3"/>
          <p:cNvSpPr>
            <a:spLocks noGrp="1"/>
          </p:cNvSpPr>
          <p:nvPr>
            <p:ph type="sldNum" sz="quarter" idx="5"/>
          </p:nvPr>
        </p:nvSpPr>
        <p:spPr/>
        <p:txBody>
          <a:bodyPr/>
          <a:lstStyle/>
          <a:p>
            <a:fld id="{5D7D1493-D9C6-4EE5-8E17-60F256460659}" type="slidenum">
              <a:rPr lang="en-GB" smtClean="0"/>
              <a:t>39</a:t>
            </a:fld>
            <a:endParaRPr lang="en-GB"/>
          </a:p>
        </p:txBody>
      </p:sp>
    </p:spTree>
    <p:extLst>
      <p:ext uri="{BB962C8B-B14F-4D97-AF65-F5344CB8AC3E}">
        <p14:creationId xmlns:p14="http://schemas.microsoft.com/office/powerpoint/2010/main" val="398222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 talk through Mr TK’s early follow-up. I say — ‘Notice how insulin adjustments happen </a:t>
            </a:r>
            <a:r>
              <a:rPr lang="en-GB" i="1" dirty="0"/>
              <a:t>before</a:t>
            </a:r>
            <a:r>
              <a:rPr lang="en-GB" dirty="0"/>
              <a:t> side effects force them — anticipatory deprescribing is safer and improves patient confidence.’ I highlight the reduction in Amlodipine dose too — reminding GPs that weight loss often improves BP, so antihypertensives may need review. This gives a strong clinical governance message: </a:t>
            </a:r>
            <a:r>
              <a:rPr lang="en-GB" b="1" dirty="0"/>
              <a:t>weight loss is not passive — it demands ongoing medication reconciliation</a:t>
            </a:r>
            <a:r>
              <a:rPr lang="en-GB" dirty="0"/>
              <a:t>."</a:t>
            </a:r>
          </a:p>
        </p:txBody>
      </p:sp>
      <p:sp>
        <p:nvSpPr>
          <p:cNvPr id="4" name="Slide Number Placeholder 3"/>
          <p:cNvSpPr>
            <a:spLocks noGrp="1"/>
          </p:cNvSpPr>
          <p:nvPr>
            <p:ph type="sldNum" sz="quarter" idx="5"/>
          </p:nvPr>
        </p:nvSpPr>
        <p:spPr/>
        <p:txBody>
          <a:bodyPr/>
          <a:lstStyle/>
          <a:p>
            <a:fld id="{5D7D1493-D9C6-4EE5-8E17-60F256460659}" type="slidenum">
              <a:rPr lang="en-GB" smtClean="0"/>
              <a:t>40</a:t>
            </a:fld>
            <a:endParaRPr lang="en-GB"/>
          </a:p>
        </p:txBody>
      </p:sp>
    </p:spTree>
    <p:extLst>
      <p:ext uri="{BB962C8B-B14F-4D97-AF65-F5344CB8AC3E}">
        <p14:creationId xmlns:p14="http://schemas.microsoft.com/office/powerpoint/2010/main" val="318893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slide to normalise GI effects. I usually say — ‘If a patient says they feel a bit nauseous but are still functioning, that's acceptable. If they're vomiting after every meal, that’s not “weight loss success”, that’s an escalation review.’ Advise GPs to be proactive: laxatives for constipation, PRN PPI for dyspepsia, LFT check if abdominal pain persists. It underscores the principle that </a:t>
            </a:r>
            <a:r>
              <a:rPr lang="en-GB" b="1" dirty="0"/>
              <a:t>weight loss should not come at the cost of nutritional harm or fear of eating</a:t>
            </a:r>
            <a:endParaRPr lang="en-GB" dirty="0"/>
          </a:p>
        </p:txBody>
      </p:sp>
      <p:sp>
        <p:nvSpPr>
          <p:cNvPr id="4" name="Slide Number Placeholder 3"/>
          <p:cNvSpPr>
            <a:spLocks noGrp="1"/>
          </p:cNvSpPr>
          <p:nvPr>
            <p:ph type="sldNum" sz="quarter" idx="5"/>
          </p:nvPr>
        </p:nvSpPr>
        <p:spPr/>
        <p:txBody>
          <a:bodyPr/>
          <a:lstStyle/>
          <a:p>
            <a:fld id="{5D7D1493-D9C6-4EE5-8E17-60F256460659}" type="slidenum">
              <a:rPr lang="en-GB" smtClean="0"/>
              <a:t>41</a:t>
            </a:fld>
            <a:endParaRPr lang="en-GB"/>
          </a:p>
        </p:txBody>
      </p:sp>
    </p:spTree>
    <p:extLst>
      <p:ext uri="{BB962C8B-B14F-4D97-AF65-F5344CB8AC3E}">
        <p14:creationId xmlns:p14="http://schemas.microsoft.com/office/powerpoint/2010/main" val="268842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 emphasise frequency and structure. I say — ‘Monthly in year one isn’t indulgence — it’s prevention of dropout.’ I highlight the need to </a:t>
            </a:r>
            <a:r>
              <a:rPr lang="en-GB" b="1" dirty="0"/>
              <a:t>measure percentage weight loss from baseline</a:t>
            </a:r>
            <a:r>
              <a:rPr lang="en-GB" dirty="0"/>
              <a:t>, not just total kilograms, to align with continuation criteria. I reinforce reviewing psychological response — some patients develop food anxiety as they lose weight, which NG246 wants us to identify early. This elevates the role of follow-up from admin to therapeutic review</a:t>
            </a:r>
          </a:p>
        </p:txBody>
      </p:sp>
      <p:sp>
        <p:nvSpPr>
          <p:cNvPr id="4" name="Slide Number Placeholder 3"/>
          <p:cNvSpPr>
            <a:spLocks noGrp="1"/>
          </p:cNvSpPr>
          <p:nvPr>
            <p:ph type="sldNum" sz="quarter" idx="5"/>
          </p:nvPr>
        </p:nvSpPr>
        <p:spPr/>
        <p:txBody>
          <a:bodyPr/>
          <a:lstStyle/>
          <a:p>
            <a:fld id="{5D7D1493-D9C6-4EE5-8E17-60F256460659}" type="slidenum">
              <a:rPr lang="en-GB" smtClean="0"/>
              <a:t>42</a:t>
            </a:fld>
            <a:endParaRPr lang="en-GB"/>
          </a:p>
        </p:txBody>
      </p:sp>
    </p:spTree>
    <p:extLst>
      <p:ext uri="{BB962C8B-B14F-4D97-AF65-F5344CB8AC3E}">
        <p14:creationId xmlns:p14="http://schemas.microsoft.com/office/powerpoint/2010/main" val="94752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 prepare the audience for a mindset shift. I say — ‘Most of the weight loss happens in the first year. Year two is a different clinical conversation — it becomes about </a:t>
            </a:r>
            <a:r>
              <a:rPr lang="en-GB" b="1" dirty="0"/>
              <a:t>weight stability, protein quality, muscle preservation, and emotional adjustment</a:t>
            </a:r>
            <a:r>
              <a:rPr lang="en-GB" dirty="0"/>
              <a:t>.’ I introduce the idea that </a:t>
            </a:r>
            <a:r>
              <a:rPr lang="en-GB" b="1" dirty="0"/>
              <a:t>preparing patients for medication exit at 24 months should start early</a:t>
            </a:r>
            <a:r>
              <a:rPr lang="en-GB" dirty="0"/>
              <a:t> — otherwise the stop date feels abrupt and distressing. This is where GPs become coaches rather than initiators</a:t>
            </a:r>
          </a:p>
        </p:txBody>
      </p:sp>
      <p:sp>
        <p:nvSpPr>
          <p:cNvPr id="4" name="Slide Number Placeholder 3"/>
          <p:cNvSpPr>
            <a:spLocks noGrp="1"/>
          </p:cNvSpPr>
          <p:nvPr>
            <p:ph type="sldNum" sz="quarter" idx="5"/>
          </p:nvPr>
        </p:nvSpPr>
        <p:spPr/>
        <p:txBody>
          <a:bodyPr/>
          <a:lstStyle/>
          <a:p>
            <a:fld id="{5D7D1493-D9C6-4EE5-8E17-60F256460659}" type="slidenum">
              <a:rPr lang="en-GB" smtClean="0"/>
              <a:t>43</a:t>
            </a:fld>
            <a:endParaRPr lang="en-GB"/>
          </a:p>
        </p:txBody>
      </p:sp>
    </p:spTree>
    <p:extLst>
      <p:ext uri="{BB962C8B-B14F-4D97-AF65-F5344CB8AC3E}">
        <p14:creationId xmlns:p14="http://schemas.microsoft.com/office/powerpoint/2010/main" val="149480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D77C-251B-4507-8219-20EDDD64C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C6EA1B-EBD6-43F3-A16D-C265BEA83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D2C004-E105-476C-8F4C-D53D04A2A06B}"/>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833FF2C2-F02B-4F87-83C1-4196CBF4D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A6E98D-20F5-4798-B8DA-077D3EF503B6}"/>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396213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B682-DEC0-40E6-BD55-B62C18CCD8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BAA273-DB48-42A8-BD90-D921F33293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DAF582-77EE-4026-9331-FDDC7E754F10}"/>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9942B681-1DCD-4E50-9702-DABFFD82C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7C9A68-C99E-48F1-B1C0-82D1F57C3E59}"/>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50179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8F9BE-0C2F-498E-9B98-890639BD38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53207F-4B23-4CB6-846C-FDAB019407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3A53B1-C669-4CBA-9E2B-E1B1A7E47D70}"/>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DA605E74-91ED-408D-9308-D8FE52873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8819B-535C-40FA-97CC-578283B66647}"/>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411152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E2392B6-64AE-863A-7391-D7E88345AE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0766" y="276174"/>
            <a:ext cx="2183932" cy="717112"/>
          </a:xfrm>
          <a:prstGeom prst="rect">
            <a:avLst/>
          </a:prstGeom>
        </p:spPr>
      </p:pic>
      <p:pic>
        <p:nvPicPr>
          <p:cNvPr id="11" name="Picture 10" descr="Icon&#10;&#10;Description automatically generated">
            <a:extLst>
              <a:ext uri="{FF2B5EF4-FFF2-40B4-BE49-F238E27FC236}">
                <a16:creationId xmlns:a16="http://schemas.microsoft.com/office/drawing/2014/main" id="{D7478D74-A052-0F57-89AC-7417FA5A1962}"/>
              </a:ext>
            </a:extLst>
          </p:cNvPr>
          <p:cNvPicPr>
            <a:picLocks noChangeAspect="1"/>
          </p:cNvPicPr>
          <p:nvPr userDrawn="1"/>
        </p:nvPicPr>
        <p:blipFill>
          <a:blip r:embed="rId4">
            <a:alphaModFix amt="40000"/>
            <a:extLst>
              <a:ext uri="{28A0092B-C50C-407E-A947-70E740481C1C}">
                <a14:useLocalDpi xmlns:a14="http://schemas.microsoft.com/office/drawing/2010/main" val="0"/>
              </a:ext>
            </a:extLst>
          </a:blip>
          <a:stretch>
            <a:fillRect/>
          </a:stretch>
        </p:blipFill>
        <p:spPr>
          <a:xfrm>
            <a:off x="267302" y="276174"/>
            <a:ext cx="733725" cy="687201"/>
          </a:xfrm>
          <a:prstGeom prst="rect">
            <a:avLst/>
          </a:prstGeom>
          <a:solidFill>
            <a:schemeClr val="bg1">
              <a:alpha val="60000"/>
            </a:schemeClr>
          </a:solidFill>
          <a:effectLst>
            <a:reflection endPos="0" dist="50800" dir="5400000" sy="-100000" algn="bl" rotWithShape="0"/>
          </a:effectLst>
        </p:spPr>
      </p:pic>
    </p:spTree>
    <p:extLst>
      <p:ext uri="{BB962C8B-B14F-4D97-AF65-F5344CB8AC3E}">
        <p14:creationId xmlns:p14="http://schemas.microsoft.com/office/powerpoint/2010/main" val="411795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DF1F8"/>
          </a:solidFill>
          <a:ln/>
        </p:spPr>
      </p:sp>
      <p:sp>
        <p:nvSpPr>
          <p:cNvPr id="3" name="Shape 1"/>
          <p:cNvSpPr/>
          <p:nvPr/>
        </p:nvSpPr>
        <p:spPr>
          <a:xfrm>
            <a:off x="0" y="0"/>
            <a:ext cx="12192000" cy="6858000"/>
          </a:xfrm>
          <a:prstGeom prst="rect">
            <a:avLst/>
          </a:prstGeom>
          <a:solidFill>
            <a:srgbClr val="FBFCFE"/>
          </a:solidFill>
          <a:ln/>
        </p:spPr>
      </p:sp>
    </p:spTree>
    <p:extLst>
      <p:ext uri="{BB962C8B-B14F-4D97-AF65-F5344CB8AC3E}">
        <p14:creationId xmlns:p14="http://schemas.microsoft.com/office/powerpoint/2010/main" val="11230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FC645-F854-45E7-8277-53253ABBB5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990AEE-3902-46C6-A9A2-071E55EE42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091E05-77F0-448B-9B67-A72BDCE8B13C}"/>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CC444603-AAB3-45D6-B765-31B18D2065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FA369B-3330-47CE-AC8F-CF244B2A9712}"/>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423252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B4CD9-D092-4D02-8EC9-B89E2A2624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0B86A6-8207-4FE8-A957-DE293DFA4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5121B1-2371-418D-BD31-D2901F262D40}"/>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86B98A26-347D-4F1C-ABD9-53248AA869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206732-AE1D-4324-876B-84907FFE6EE9}"/>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300553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A50A-A3EA-4607-9485-46826F6149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B9B223-E3ED-468F-8C90-A45E97C316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58B1BB-D802-4D49-8714-AE941B837A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03733C-04D0-486D-829E-A57AEC79A9EA}"/>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6" name="Footer Placeholder 5">
            <a:extLst>
              <a:ext uri="{FF2B5EF4-FFF2-40B4-BE49-F238E27FC236}">
                <a16:creationId xmlns:a16="http://schemas.microsoft.com/office/drawing/2014/main" id="{B3F08376-098C-4EB7-B764-DBE3157108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F83F11-6E1D-4D5F-83B7-03F8856E92BA}"/>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166748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ED08-CBFD-493D-84C7-41335E2404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237CF9-54F7-4195-B861-49573BB85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C3EFB6-E5F5-4AC9-B19F-7864B3FA55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2E16D9-5070-4A89-A39F-94898E1F0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587111-F90D-4B21-BFD0-6C52993D30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2B6DA6-862F-433C-885F-FCB6443813C0}"/>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8" name="Footer Placeholder 7">
            <a:extLst>
              <a:ext uri="{FF2B5EF4-FFF2-40B4-BE49-F238E27FC236}">
                <a16:creationId xmlns:a16="http://schemas.microsoft.com/office/drawing/2014/main" id="{99E59D71-8435-4BFF-A8F9-1569680460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DA3B5C-C4D0-4F08-81E6-681300C2AF79}"/>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26140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27B7-8B94-46C9-912A-A55D776B75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79E939-ECAA-4307-869B-6FF7F82E7536}"/>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4" name="Footer Placeholder 3">
            <a:extLst>
              <a:ext uri="{FF2B5EF4-FFF2-40B4-BE49-F238E27FC236}">
                <a16:creationId xmlns:a16="http://schemas.microsoft.com/office/drawing/2014/main" id="{6A6AB85F-49FF-436E-8E5B-11DCDC55BD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5CED87-68D3-4469-944E-7A2EC2D7AA45}"/>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34364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DE3EB-C3DB-4346-988D-68993B86E726}"/>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3" name="Footer Placeholder 2">
            <a:extLst>
              <a:ext uri="{FF2B5EF4-FFF2-40B4-BE49-F238E27FC236}">
                <a16:creationId xmlns:a16="http://schemas.microsoft.com/office/drawing/2014/main" id="{79E7C9D5-2C7A-46BB-9FE0-869B24932F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C8AD78-3EC6-48D8-9785-CB6C5F4C7E7C}"/>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253497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7BCEF-FB9E-4B1C-8AFD-04FEBDD3E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B466F7-E7DF-4940-A12C-A39ACD938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D2B575-19CA-4A42-913B-A211C17D7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0D2351-F653-42C2-881B-7EB28CED1473}"/>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6" name="Footer Placeholder 5">
            <a:extLst>
              <a:ext uri="{FF2B5EF4-FFF2-40B4-BE49-F238E27FC236}">
                <a16:creationId xmlns:a16="http://schemas.microsoft.com/office/drawing/2014/main" id="{030A6746-4E49-4E0B-BEE0-0A0521166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40FFC1-CFA5-4661-ABFF-CB4A367158E9}"/>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274116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F887-0948-41C4-AB8E-454C1F098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953353-BFCB-43E2-AF0A-FAC9D55D8A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4BB998-CBDE-4131-9D9A-3335C6037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0EEF4B-9AB3-4FF4-9896-389D7675DC26}"/>
              </a:ext>
            </a:extLst>
          </p:cNvPr>
          <p:cNvSpPr>
            <a:spLocks noGrp="1"/>
          </p:cNvSpPr>
          <p:nvPr>
            <p:ph type="dt" sz="half" idx="10"/>
          </p:nvPr>
        </p:nvSpPr>
        <p:spPr/>
        <p:txBody>
          <a:bodyPr/>
          <a:lstStyle/>
          <a:p>
            <a:fld id="{7399E150-C3B1-49A5-8DD4-FA5337547B76}" type="datetimeFigureOut">
              <a:rPr lang="en-GB" smtClean="0"/>
              <a:t>04/02/2026</a:t>
            </a:fld>
            <a:endParaRPr lang="en-GB"/>
          </a:p>
        </p:txBody>
      </p:sp>
      <p:sp>
        <p:nvSpPr>
          <p:cNvPr id="6" name="Footer Placeholder 5">
            <a:extLst>
              <a:ext uri="{FF2B5EF4-FFF2-40B4-BE49-F238E27FC236}">
                <a16:creationId xmlns:a16="http://schemas.microsoft.com/office/drawing/2014/main" id="{8B12EB42-E8D4-41B8-A94A-DD6BA18409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056CD5-1364-46CB-B903-2884F691A806}"/>
              </a:ext>
            </a:extLst>
          </p:cNvPr>
          <p:cNvSpPr>
            <a:spLocks noGrp="1"/>
          </p:cNvSpPr>
          <p:nvPr>
            <p:ph type="sldNum" sz="quarter" idx="12"/>
          </p:nvPr>
        </p:nvSpPr>
        <p:spPr/>
        <p:txBody>
          <a:bodyPr/>
          <a:lstStyle/>
          <a:p>
            <a:fld id="{0FD56E2B-A556-4748-84B3-FD6BD0CCB354}" type="slidenum">
              <a:rPr lang="en-GB" smtClean="0"/>
              <a:t>‹#›</a:t>
            </a:fld>
            <a:endParaRPr lang="en-GB"/>
          </a:p>
        </p:txBody>
      </p:sp>
    </p:spTree>
    <p:extLst>
      <p:ext uri="{BB962C8B-B14F-4D97-AF65-F5344CB8AC3E}">
        <p14:creationId xmlns:p14="http://schemas.microsoft.com/office/powerpoint/2010/main" val="210973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A7FBB-AEA3-4CC2-86DB-5908DBC58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7FCA7E-E637-4B63-BE37-53E939EAF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5A0C30-9A6D-4742-B156-B1F138A4B7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9E150-C3B1-49A5-8DD4-FA5337547B76}" type="datetimeFigureOut">
              <a:rPr lang="en-GB" smtClean="0"/>
              <a:t>04/02/2026</a:t>
            </a:fld>
            <a:endParaRPr lang="en-GB"/>
          </a:p>
        </p:txBody>
      </p:sp>
      <p:sp>
        <p:nvSpPr>
          <p:cNvPr id="5" name="Footer Placeholder 4">
            <a:extLst>
              <a:ext uri="{FF2B5EF4-FFF2-40B4-BE49-F238E27FC236}">
                <a16:creationId xmlns:a16="http://schemas.microsoft.com/office/drawing/2014/main" id="{3295D7B8-17B9-4396-BD62-91F25697EC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B1B07B-34FF-4C0D-BE04-11CBE7C62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56E2B-A556-4748-84B3-FD6BD0CCB354}" type="slidenum">
              <a:rPr lang="en-GB" smtClean="0"/>
              <a:t>‹#›</a:t>
            </a:fld>
            <a:endParaRPr lang="en-GB"/>
          </a:p>
        </p:txBody>
      </p:sp>
    </p:spTree>
    <p:extLst>
      <p:ext uri="{BB962C8B-B14F-4D97-AF65-F5344CB8AC3E}">
        <p14:creationId xmlns:p14="http://schemas.microsoft.com/office/powerpoint/2010/main" val="3672500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2.png"/><Relationship Id="rId5" Type="http://schemas.openxmlformats.org/officeDocument/2006/relationships/tags" Target="../tags/tag5.xml"/><Relationship Id="rId10" Type="http://schemas.openxmlformats.org/officeDocument/2006/relationships/image" Target="../media/image21.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gbr01.safelinks.protection.outlook.com/?url=https%3A%2F%2Fmot.southyorkshire.icb.nhs.uk%2Fsearch%3Fq%3Dtirzepatide&amp;data=05%7C02%7Clisa.wilkins2%40nhs.net%7C6477da7aec1c49429a2b08de51a96597%7C37c354b285b047f5b22207b48d774ee3%7C0%7C0%7C639037985152504899%7CUnknown%7CTWFpbGZsb3d8eyJFbXB0eU1hcGkiOnRydWUsIlYiOiIwLjAuMDAwMCIsIlAiOiJXaW4zMiIsIkFOIjoiTWFpbCIsIldUIjoyfQ%3D%3D%7C0%7C%7C%7C&amp;sdata=NRJHMNsQy29GVa3lc1Fd3GyFA3louuD8apgE%2FA8Llns%3D&amp;reserved=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sv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hyperlink" Target="../../../../../../../Downloads/binge-eating-disorder-resource-kit-screener-7.pdf" TargetMode="External"/><Relationship Id="rId2" Type="http://schemas.openxmlformats.org/officeDocument/2006/relationships/hyperlink" Target="file:///\\storage01\homedir$\uchegbue\Desktop\Initial%20Assessment.doc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file:///\\storage01\homedir$\uchegbue\Desktop\Commencing%20tirzepatide%20appointment.docx"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5.jp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doi.org/10.1056/nejmoa110581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gbr01.safelinks.protection.outlook.com/?url=https%3A%2F%2Fevents.teams.microsoft.com%2Fevent%2Fe8a353d3-f882-4eb3-bdf8-c640a45ea7d0%4037c354b2-85b0-47f5-b222-07b48d774ee3&amp;data=05%7C02%7Clisa.wilkins2%40nhs.net%7C16a9c3863a2a4a6b131308de624e8825%7C37c354b285b047f5b22207b48d774ee3%7C0%7C0%7C639056286581044957%7CUnknown%7CTWFpbGZsb3d8eyJFbXB0eU1hcGkiOnRydWUsIlYiOiIwLjAuMDAwMCIsIlAiOiJXaW4zMiIsIkFOIjoiTWFpbCIsIldUIjoyfQ%3D%3D%7C0%7C%7C%7C&amp;sdata=n6r4sFqyv%2BWWahVo%2FhyHzanKhR4IPQ8%2BUduFAfIP9Pk%3D&amp;reserved=0"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gbr01.safelinks.protection.outlook.com/?url=https%3A%2F%2Fmot.southyorkshire.icb.nhs.uk%2Fsearch%3Fq%3Dtirzepatide&amp;data=05%7C02%7Clisa.wilkins2%40nhs.net%7C6477da7aec1c49429a2b08de51a96597%7C37c354b285b047f5b22207b48d774ee3%7C0%7C0%7C639037985152504899%7CUnknown%7CTWFpbGZsb3d8eyJFbXB0eU1hcGkiOnRydWUsIlYiOiIwLjAuMDAwMCIsIlAiOiJXaW4zMiIsIkFOIjoiTWFpbCIsIldUIjoyfQ%3D%3D%7C0%7C%7C%7C&amp;sdata=NRJHMNsQy29GVa3lc1Fd3GyFA3louuD8apgE%2FA8Llns%3D&amp;reserved=0" TargetMode="External"/><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gbr01.safelinks.protection.outlook.com/?url=https%3A%2F%2Fuk.lilly.com%2Fmetabolic%2Fhcp%2Fdiabetes%2Fmounjaro%2Fresources&amp;data=05%7C02%7Clisa.wilkins2%40nhs.net%7C72d3861b14f749ca96fc08de0d43c017%7C37c354b285b047f5b22207b48d774ee3%7C0%7C0%7C638962782374901292%7CUnknown%7CTWFpbGZsb3d8eyJFbXB0eU1hcGkiOnRydWUsIlYiOiIwLjAuMDAwMCIsIlAiOiJXaW4zMiIsIkFOIjoiTWFpbCIsIldUIjoyfQ%3D%3D%7C0%7C%7C%7C&amp;sdata=7EvIKJ1VXdO3EMje8%2BqSX3pb2aXwE3w6MMnXzpEuAfM%3D&amp;reserved=0" TargetMode="External"/><Relationship Id="rId4" Type="http://schemas.openxmlformats.org/officeDocument/2006/relationships/hyperlink" Target="https://www.nice.org.uk/guidance/ta1026/resource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1CE215D7-47D1-4406-95C9-0EBD58E67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629" y="410928"/>
            <a:ext cx="3535941" cy="116105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DD3008C-0CA8-D38E-F79F-C9FF12031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0539"/>
            <a:ext cx="12192000" cy="2557936"/>
          </a:xfrm>
          <a:prstGeom prst="rect">
            <a:avLst/>
          </a:prstGeom>
        </p:spPr>
      </p:pic>
      <p:pic>
        <p:nvPicPr>
          <p:cNvPr id="6" name="Picture 5" descr="Icon&#10;&#10;Description automatically generated">
            <a:extLst>
              <a:ext uri="{FF2B5EF4-FFF2-40B4-BE49-F238E27FC236}">
                <a16:creationId xmlns:a16="http://schemas.microsoft.com/office/drawing/2014/main" id="{D691873B-570B-CBB6-D38C-CC7FF0B3C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0" y="410928"/>
            <a:ext cx="1239659" cy="1161055"/>
          </a:xfrm>
          <a:prstGeom prst="rect">
            <a:avLst/>
          </a:prstGeom>
        </p:spPr>
      </p:pic>
      <p:sp>
        <p:nvSpPr>
          <p:cNvPr id="2" name="TextBox 1">
            <a:extLst>
              <a:ext uri="{FF2B5EF4-FFF2-40B4-BE49-F238E27FC236}">
                <a16:creationId xmlns:a16="http://schemas.microsoft.com/office/drawing/2014/main" id="{AED32EBF-0999-10A9-21D4-9F60CF927D7E}"/>
              </a:ext>
            </a:extLst>
          </p:cNvPr>
          <p:cNvSpPr txBox="1"/>
          <p:nvPr/>
        </p:nvSpPr>
        <p:spPr>
          <a:xfrm>
            <a:off x="551815" y="1451610"/>
            <a:ext cx="1011618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solidFill>
                  <a:schemeClr val="accent1"/>
                </a:solidFill>
              </a:rPr>
              <a:t>Implementing NICE Tirzepatide: A Step-by-Step Guide for General Practice</a:t>
            </a:r>
            <a:endParaRPr lang="en-GB" sz="4800" dirty="0">
              <a:solidFill>
                <a:schemeClr val="accent1"/>
              </a:solidFill>
              <a:latin typeface="Arial"/>
              <a:cs typeface="Arial"/>
            </a:endParaRPr>
          </a:p>
        </p:txBody>
      </p:sp>
      <p:sp>
        <p:nvSpPr>
          <p:cNvPr id="3" name="TextBox 2">
            <a:extLst>
              <a:ext uri="{FF2B5EF4-FFF2-40B4-BE49-F238E27FC236}">
                <a16:creationId xmlns:a16="http://schemas.microsoft.com/office/drawing/2014/main" id="{90BB972C-2FF3-AFA5-A841-7C46ED507532}"/>
              </a:ext>
            </a:extLst>
          </p:cNvPr>
          <p:cNvSpPr txBox="1"/>
          <p:nvPr/>
        </p:nvSpPr>
        <p:spPr>
          <a:xfrm>
            <a:off x="711200" y="3238500"/>
            <a:ext cx="79654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Arial"/>
                <a:cs typeface="Calibri"/>
              </a:rPr>
              <a:t>Dr Elziabeth </a:t>
            </a:r>
            <a:r>
              <a:rPr lang="en-GB" sz="2400" dirty="0" err="1">
                <a:latin typeface="Arial"/>
                <a:cs typeface="Calibri"/>
              </a:rPr>
              <a:t>Uchegbu</a:t>
            </a:r>
            <a:endParaRPr lang="en-GB" sz="2400" dirty="0">
              <a:latin typeface="Arial"/>
              <a:cs typeface="Calibri"/>
            </a:endParaRPr>
          </a:p>
          <a:p>
            <a:r>
              <a:rPr lang="en-GB" sz="2400" dirty="0">
                <a:latin typeface="Arial"/>
                <a:cs typeface="Calibri"/>
              </a:rPr>
              <a:t>Consultant Endocrinologist, BHNFT</a:t>
            </a:r>
          </a:p>
          <a:p>
            <a:r>
              <a:rPr lang="en-GB" sz="2400" dirty="0">
                <a:latin typeface="Arial"/>
                <a:cs typeface="Calibri"/>
              </a:rPr>
              <a:t>SY Diabetes Clinical Lead, SY ICB</a:t>
            </a:r>
          </a:p>
          <a:p>
            <a:r>
              <a:rPr lang="en-GB" sz="2400" dirty="0">
                <a:latin typeface="Arial"/>
                <a:cs typeface="Calibri"/>
              </a:rPr>
              <a:t>Special Interest in Weight Management</a:t>
            </a:r>
          </a:p>
          <a:p>
            <a:endParaRPr lang="en-GB" sz="2400" dirty="0">
              <a:latin typeface="Arial"/>
              <a:cs typeface="Calibri"/>
            </a:endParaRPr>
          </a:p>
          <a:p>
            <a:r>
              <a:rPr lang="en-GB" sz="2400" dirty="0">
                <a:latin typeface="Arial"/>
                <a:cs typeface="Calibri"/>
              </a:rPr>
              <a:t>Feb 2026 </a:t>
            </a:r>
            <a:endParaRPr lang="en-GB" sz="2400" dirty="0">
              <a:latin typeface="Arial"/>
            </a:endParaRPr>
          </a:p>
        </p:txBody>
      </p:sp>
    </p:spTree>
    <p:extLst>
      <p:ext uri="{BB962C8B-B14F-4D97-AF65-F5344CB8AC3E}">
        <p14:creationId xmlns:p14="http://schemas.microsoft.com/office/powerpoint/2010/main" val="3622011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ssets.cureus.com/uploads/figure/file/1018715/lightbox_4996da800dcb11efbd4771aadda5255e-unnamed-3-.png?_gl=1*1fwmh8*_up*MQ..*_ga*MTYzODA5MDk5NC4xNzYwMjk0NDQ5*_ga_JS871RB433*czE3NjAyOTQ0NDgkbzEkZzAkdDE3NjAyOTQ0NDgkajYwJGwwJGgw">
            <a:extLst>
              <a:ext uri="{FF2B5EF4-FFF2-40B4-BE49-F238E27FC236}">
                <a16:creationId xmlns:a16="http://schemas.microsoft.com/office/drawing/2014/main" id="{DCA2A8E2-996B-461C-A827-751C91518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612" y="1009316"/>
            <a:ext cx="7134726" cy="5594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2AAFC3B-1182-4020-AC14-FDBAE8E2B0EB}"/>
              </a:ext>
            </a:extLst>
          </p:cNvPr>
          <p:cNvSpPr txBox="1"/>
          <p:nvPr/>
        </p:nvSpPr>
        <p:spPr>
          <a:xfrm>
            <a:off x="1455821" y="216568"/>
            <a:ext cx="9841832" cy="584775"/>
          </a:xfrm>
          <a:prstGeom prst="rect">
            <a:avLst/>
          </a:prstGeom>
          <a:noFill/>
          <a:ln w="38100">
            <a:solidFill>
              <a:schemeClr val="tx1"/>
            </a:solidFill>
          </a:ln>
        </p:spPr>
        <p:txBody>
          <a:bodyPr wrap="square" rtlCol="0">
            <a:spAutoFit/>
          </a:bodyPr>
          <a:lstStyle/>
          <a:p>
            <a:pPr algn="ctr"/>
            <a:r>
              <a:rPr lang="en-GB" sz="3200" b="1" dirty="0"/>
              <a:t>The dual agonist action of </a:t>
            </a:r>
            <a:r>
              <a:rPr lang="en-GB" sz="3200" b="1" dirty="0" err="1"/>
              <a:t>Tirzepatide</a:t>
            </a:r>
            <a:r>
              <a:rPr lang="en-GB" sz="3200" b="1" dirty="0"/>
              <a:t> on various organs</a:t>
            </a:r>
            <a:endParaRPr lang="en-GB" sz="3200" dirty="0"/>
          </a:p>
        </p:txBody>
      </p:sp>
    </p:spTree>
    <p:extLst>
      <p:ext uri="{BB962C8B-B14F-4D97-AF65-F5344CB8AC3E}">
        <p14:creationId xmlns:p14="http://schemas.microsoft.com/office/powerpoint/2010/main" val="358794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a:extLst>
              <a:ext uri="{FF2B5EF4-FFF2-40B4-BE49-F238E27FC236}">
                <a16:creationId xmlns:a16="http://schemas.microsoft.com/office/drawing/2014/main" id="{C19FD72A-6C3A-4D1A-9E36-10F1F5143CDF}"/>
              </a:ext>
            </a:extLst>
          </p:cNvPr>
          <p:cNvSpPr/>
          <p:nvPr/>
        </p:nvSpPr>
        <p:spPr>
          <a:xfrm>
            <a:off x="548640" y="845312"/>
            <a:ext cx="11064240" cy="320040"/>
          </a:xfrm>
          <a:prstGeom prst="rect">
            <a:avLst/>
          </a:prstGeom>
          <a:noFill/>
          <a:ln/>
        </p:spPr>
        <p:txBody>
          <a:bodyPr wrap="square" rtlCol="0" anchor="ctr"/>
          <a:lstStyle/>
          <a:p>
            <a:pPr marL="0" indent="0" algn="ctr">
              <a:buNone/>
            </a:pPr>
            <a:r>
              <a:rPr lang="en-US" sz="1800" b="1" dirty="0">
                <a:solidFill>
                  <a:srgbClr val="FF0000"/>
                </a:solidFill>
                <a:latin typeface="Calibri" pitchFamily="34" charset="0"/>
                <a:ea typeface="Calibri" pitchFamily="34" charset="-122"/>
                <a:cs typeface="Calibri" pitchFamily="34" charset="-120"/>
              </a:rPr>
              <a:t>Obesity burden → Inequalities → Evidence → Policy rationale</a:t>
            </a:r>
            <a:endParaRPr lang="en-US" sz="1800" b="1" dirty="0">
              <a:solidFill>
                <a:srgbClr val="FF0000"/>
              </a:solidFill>
            </a:endParaRPr>
          </a:p>
        </p:txBody>
      </p:sp>
      <p:sp>
        <p:nvSpPr>
          <p:cNvPr id="3" name="Text 0">
            <a:extLst>
              <a:ext uri="{FF2B5EF4-FFF2-40B4-BE49-F238E27FC236}">
                <a16:creationId xmlns:a16="http://schemas.microsoft.com/office/drawing/2014/main" id="{A5C2E678-2072-44C8-BAAA-83D913B42041}"/>
              </a:ext>
            </a:extLst>
          </p:cNvPr>
          <p:cNvSpPr/>
          <p:nvPr/>
        </p:nvSpPr>
        <p:spPr>
          <a:xfrm>
            <a:off x="317500" y="160020"/>
            <a:ext cx="11064240" cy="640080"/>
          </a:xfrm>
          <a:prstGeom prst="rect">
            <a:avLst/>
          </a:prstGeom>
          <a:noFill/>
          <a:ln/>
        </p:spPr>
        <p:txBody>
          <a:bodyPr wrap="square" rtlCol="0" anchor="ctr"/>
          <a:lstStyle/>
          <a:p>
            <a:pPr marL="0" indent="0">
              <a:buNone/>
            </a:pPr>
            <a:r>
              <a:rPr lang="en-US" sz="3400" b="1" dirty="0">
                <a:solidFill>
                  <a:srgbClr val="111827"/>
                </a:solidFill>
                <a:latin typeface="Calibri" pitchFamily="34" charset="0"/>
                <a:ea typeface="Calibri" pitchFamily="34" charset="-122"/>
                <a:cs typeface="Calibri" pitchFamily="34" charset="-120"/>
              </a:rPr>
              <a:t>Why </a:t>
            </a:r>
            <a:r>
              <a:rPr lang="en-US" sz="3400" b="1" dirty="0" err="1">
                <a:solidFill>
                  <a:srgbClr val="111827"/>
                </a:solidFill>
                <a:latin typeface="Calibri" pitchFamily="34" charset="0"/>
                <a:ea typeface="Calibri" pitchFamily="34" charset="-122"/>
                <a:cs typeface="Calibri" pitchFamily="34" charset="-120"/>
              </a:rPr>
              <a:t>Tirzepatide</a:t>
            </a:r>
            <a:r>
              <a:rPr lang="en-US" sz="3400" b="1" dirty="0">
                <a:solidFill>
                  <a:srgbClr val="111827"/>
                </a:solidFill>
                <a:latin typeface="Calibri" pitchFamily="34" charset="0"/>
                <a:ea typeface="Calibri" pitchFamily="34" charset="-122"/>
                <a:cs typeface="Calibri" pitchFamily="34" charset="-120"/>
              </a:rPr>
              <a:t> now?  </a:t>
            </a:r>
            <a:endParaRPr lang="en-US" sz="3400" dirty="0"/>
          </a:p>
        </p:txBody>
      </p:sp>
      <p:sp>
        <p:nvSpPr>
          <p:cNvPr id="4" name="Text 3">
            <a:extLst>
              <a:ext uri="{FF2B5EF4-FFF2-40B4-BE49-F238E27FC236}">
                <a16:creationId xmlns:a16="http://schemas.microsoft.com/office/drawing/2014/main" id="{5B52061A-A93D-4801-BEEF-B201F4AE84BC}"/>
              </a:ext>
            </a:extLst>
          </p:cNvPr>
          <p:cNvSpPr/>
          <p:nvPr/>
        </p:nvSpPr>
        <p:spPr>
          <a:xfrm>
            <a:off x="317500" y="1280160"/>
            <a:ext cx="11155680" cy="4617720"/>
          </a:xfrm>
          <a:prstGeom prst="rect">
            <a:avLst/>
          </a:prstGeom>
          <a:noFill/>
          <a:ln/>
        </p:spPr>
        <p:txBody>
          <a:bodyPr wrap="square" rtlCol="0" anchor="t"/>
          <a:lstStyle/>
          <a:p>
            <a:pPr marL="279400" indent="-279400">
              <a:lnSpc>
                <a:spcPct val="105000"/>
              </a:lnSpc>
              <a:spcAft>
                <a:spcPts val="1000"/>
              </a:spcAft>
              <a:buSzPct val="100000"/>
              <a:buChar char="•"/>
            </a:pPr>
            <a:r>
              <a:rPr lang="en-US" sz="2200" dirty="0">
                <a:solidFill>
                  <a:srgbClr val="111827"/>
                </a:solidFill>
                <a:latin typeface="Calibri" pitchFamily="34" charset="0"/>
                <a:ea typeface="Calibri" pitchFamily="34" charset="-122"/>
                <a:cs typeface="Calibri" pitchFamily="34" charset="-120"/>
              </a:rPr>
              <a:t>Burden: 64.5% adults overweight/obese; 26.5% obese (2023/24) → multimorbidity + ↓QoL.¹,²</a:t>
            </a:r>
            <a:endParaRPr lang="en-US" sz="2200" dirty="0"/>
          </a:p>
          <a:p>
            <a:pPr marL="279400" indent="-279400">
              <a:lnSpc>
                <a:spcPct val="105000"/>
              </a:lnSpc>
              <a:spcAft>
                <a:spcPts val="1000"/>
              </a:spcAft>
              <a:buSzPct val="100000"/>
              <a:buChar char="•"/>
            </a:pPr>
            <a:r>
              <a:rPr lang="en-US" sz="2200" dirty="0">
                <a:solidFill>
                  <a:srgbClr val="111827"/>
                </a:solidFill>
                <a:latin typeface="Calibri" pitchFamily="34" charset="0"/>
                <a:ea typeface="Calibri" pitchFamily="34" charset="-122"/>
                <a:cs typeface="Calibri" pitchFamily="34" charset="-120"/>
              </a:rPr>
              <a:t>Inequality: obesity highest in deprivation (37.4% vs 19.8% least deprived); LAs with ≥33.3% obesity: 13 → 44 (2018/19 → 2023/24).¹³</a:t>
            </a:r>
            <a:endParaRPr lang="en-US" sz="2200" dirty="0"/>
          </a:p>
          <a:p>
            <a:pPr marL="279400" indent="-279400">
              <a:lnSpc>
                <a:spcPct val="105000"/>
              </a:lnSpc>
              <a:spcAft>
                <a:spcPts val="1000"/>
              </a:spcAft>
              <a:buSzPct val="100000"/>
              <a:buChar char="•"/>
            </a:pPr>
            <a:r>
              <a:rPr lang="en-US" sz="2200" dirty="0">
                <a:solidFill>
                  <a:srgbClr val="111827"/>
                </a:solidFill>
                <a:latin typeface="Calibri" pitchFamily="34" charset="0"/>
                <a:ea typeface="Calibri" pitchFamily="34" charset="-122"/>
                <a:cs typeface="Calibri" pitchFamily="34" charset="-120"/>
              </a:rPr>
              <a:t>Efficacy: </a:t>
            </a:r>
            <a:r>
              <a:rPr lang="en-US" sz="2200" dirty="0" err="1">
                <a:solidFill>
                  <a:srgbClr val="111827"/>
                </a:solidFill>
                <a:latin typeface="Calibri" pitchFamily="34" charset="0"/>
                <a:ea typeface="Calibri" pitchFamily="34" charset="-122"/>
                <a:cs typeface="Calibri" pitchFamily="34" charset="-120"/>
              </a:rPr>
              <a:t>Tirzepatide</a:t>
            </a:r>
            <a:r>
              <a:rPr lang="en-US" sz="2200" dirty="0">
                <a:solidFill>
                  <a:srgbClr val="111827"/>
                </a:solidFill>
                <a:latin typeface="Calibri" pitchFamily="34" charset="0"/>
                <a:ea typeface="Calibri" pitchFamily="34" charset="-122"/>
                <a:cs typeface="Calibri" pitchFamily="34" charset="-120"/>
              </a:rPr>
              <a:t> + Lifestyle ~15–21% loss at 72w (SURMOUNT‑1) + extra ~18% after intensive lifestyle (SURMOUNT‑3).⁴,⁵</a:t>
            </a:r>
            <a:endParaRPr lang="en-US" sz="2200" dirty="0"/>
          </a:p>
          <a:p>
            <a:pPr marL="279400" indent="-279400">
              <a:lnSpc>
                <a:spcPct val="105000"/>
              </a:lnSpc>
              <a:spcAft>
                <a:spcPts val="1000"/>
              </a:spcAft>
              <a:buSzPct val="100000"/>
              <a:buChar char="•"/>
            </a:pPr>
            <a:r>
              <a:rPr lang="en-US" sz="2200" dirty="0">
                <a:solidFill>
                  <a:srgbClr val="111827"/>
                </a:solidFill>
                <a:latin typeface="Calibri" pitchFamily="34" charset="0"/>
                <a:ea typeface="Calibri" pitchFamily="34" charset="-122"/>
                <a:cs typeface="Calibri" pitchFamily="34" charset="-120"/>
              </a:rPr>
              <a:t>Downstream risk: post‑hoc/modelled projections suggest larger 10‑year reductions in CVD and T2D risk.⁶</a:t>
            </a:r>
            <a:endParaRPr lang="en-US" sz="2200" dirty="0"/>
          </a:p>
          <a:p>
            <a:pPr marL="279400" indent="-279400">
              <a:lnSpc>
                <a:spcPct val="105000"/>
              </a:lnSpc>
              <a:spcAft>
                <a:spcPts val="1000"/>
              </a:spcAft>
              <a:buSzPct val="100000"/>
              <a:buChar char="•"/>
            </a:pPr>
            <a:r>
              <a:rPr lang="en-US" sz="2200" dirty="0">
                <a:solidFill>
                  <a:srgbClr val="111827"/>
                </a:solidFill>
                <a:latin typeface="Calibri" pitchFamily="34" charset="0"/>
                <a:ea typeface="Calibri" pitchFamily="34" charset="-122"/>
                <a:cs typeface="Calibri" pitchFamily="34" charset="-120"/>
              </a:rPr>
              <a:t>Economics &amp; equity: UK models find cost‑effective (often dominant) vs Liraglutide and vs Lifestyle; equity depends on access by need.</a:t>
            </a:r>
            <a:r>
              <a:rPr lang="en-US" sz="2200" baseline="38000" dirty="0">
                <a:solidFill>
                  <a:srgbClr val="111827"/>
                </a:solidFill>
                <a:latin typeface="Calibri" pitchFamily="34" charset="0"/>
                <a:ea typeface="Calibri" pitchFamily="34" charset="-122"/>
                <a:cs typeface="Calibri" pitchFamily="34" charset="-120"/>
              </a:rPr>
              <a:t>⁹,¹⁰,¹¹</a:t>
            </a:r>
          </a:p>
          <a:p>
            <a:pPr marL="279400" indent="-279400">
              <a:lnSpc>
                <a:spcPct val="105000"/>
              </a:lnSpc>
              <a:spcAft>
                <a:spcPts val="1000"/>
              </a:spcAft>
              <a:buSzPct val="100000"/>
              <a:buFontTx/>
              <a:buChar char="•"/>
            </a:pPr>
            <a:r>
              <a:rPr lang="en-US" sz="2200" dirty="0">
                <a:solidFill>
                  <a:srgbClr val="111827"/>
                </a:solidFill>
                <a:latin typeface="Calibri" pitchFamily="34" charset="0"/>
                <a:ea typeface="Calibri" pitchFamily="34" charset="-122"/>
                <a:cs typeface="Calibri" pitchFamily="34" charset="-120"/>
              </a:rPr>
              <a:t>Guidance: NICE TA1026 recommends in high BMI + comorbidities; NHS England is phasing rollout via structured services, </a:t>
            </a:r>
            <a:r>
              <a:rPr lang="en-US" sz="2200" dirty="0" err="1">
                <a:solidFill>
                  <a:srgbClr val="111827"/>
                </a:solidFill>
                <a:latin typeface="Calibri" pitchFamily="34" charset="0"/>
                <a:ea typeface="Calibri" pitchFamily="34" charset="-122"/>
                <a:cs typeface="Calibri" pitchFamily="34" charset="-120"/>
              </a:rPr>
              <a:t>prioritising</a:t>
            </a:r>
            <a:r>
              <a:rPr lang="en-US" sz="2200" dirty="0">
                <a:solidFill>
                  <a:srgbClr val="111827"/>
                </a:solidFill>
                <a:latin typeface="Calibri" pitchFamily="34" charset="0"/>
                <a:ea typeface="Calibri" pitchFamily="34" charset="-122"/>
                <a:cs typeface="Calibri" pitchFamily="34" charset="-120"/>
              </a:rPr>
              <a:t> highest risk.</a:t>
            </a:r>
            <a:r>
              <a:rPr lang="en-US" sz="2200" baseline="-25000" dirty="0">
                <a:solidFill>
                  <a:srgbClr val="111827"/>
                </a:solidFill>
                <a:latin typeface="Calibri" pitchFamily="34" charset="0"/>
                <a:ea typeface="Calibri" pitchFamily="34" charset="-122"/>
                <a:cs typeface="Calibri" pitchFamily="34" charset="-120"/>
              </a:rPr>
              <a:t>⁷,⁸</a:t>
            </a:r>
            <a:endParaRPr lang="en-US" sz="2200" baseline="-25000" dirty="0"/>
          </a:p>
          <a:p>
            <a:pPr marL="279400" indent="-279400">
              <a:lnSpc>
                <a:spcPct val="105000"/>
              </a:lnSpc>
              <a:spcAft>
                <a:spcPts val="1000"/>
              </a:spcAft>
              <a:buSzPct val="100000"/>
              <a:buChar char="•"/>
            </a:pPr>
            <a:endParaRPr lang="en-US" sz="2200" dirty="0">
              <a:solidFill>
                <a:srgbClr val="111827"/>
              </a:solidFill>
              <a:latin typeface="Calibri" pitchFamily="34" charset="0"/>
              <a:ea typeface="Calibri" pitchFamily="34" charset="-122"/>
              <a:cs typeface="Calibri" pitchFamily="34" charset="-120"/>
            </a:endParaRPr>
          </a:p>
          <a:p>
            <a:pPr marL="279400" indent="-279400">
              <a:lnSpc>
                <a:spcPct val="105000"/>
              </a:lnSpc>
              <a:spcAft>
                <a:spcPts val="1000"/>
              </a:spcAft>
              <a:buSzPct val="100000"/>
              <a:buChar char="•"/>
            </a:pPr>
            <a:endParaRPr lang="en-US" sz="2200" baseline="38000" dirty="0"/>
          </a:p>
        </p:txBody>
      </p:sp>
      <p:sp>
        <p:nvSpPr>
          <p:cNvPr id="5" name="Text 5">
            <a:extLst>
              <a:ext uri="{FF2B5EF4-FFF2-40B4-BE49-F238E27FC236}">
                <a16:creationId xmlns:a16="http://schemas.microsoft.com/office/drawing/2014/main" id="{D20D8D5E-7B2E-46D7-89ED-93F1233955E8}"/>
              </a:ext>
            </a:extLst>
          </p:cNvPr>
          <p:cNvSpPr/>
          <p:nvPr/>
        </p:nvSpPr>
        <p:spPr>
          <a:xfrm>
            <a:off x="175260" y="5970958"/>
            <a:ext cx="5440680" cy="850392"/>
          </a:xfrm>
          <a:prstGeom prst="rect">
            <a:avLst/>
          </a:prstGeom>
          <a:noFill/>
          <a:ln/>
        </p:spPr>
        <p:txBody>
          <a:bodyPr wrap="square" rtlCol="0" anchor="ctr"/>
          <a:lstStyle/>
          <a:p>
            <a:pPr marL="0" indent="0">
              <a:buNone/>
            </a:pPr>
            <a:r>
              <a:rPr lang="en-US" sz="800" dirty="0">
                <a:solidFill>
                  <a:srgbClr val="4B5563"/>
                </a:solidFill>
                <a:latin typeface="Calibri" pitchFamily="34" charset="0"/>
                <a:ea typeface="Calibri" pitchFamily="34" charset="-122"/>
                <a:cs typeface="Calibri" pitchFamily="34" charset="-120"/>
              </a:rPr>
              <a:t>¹ OHID. Obesity profile: short statistical commentary (May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² UK Parliament. Obesity statistics briefing (Feb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³ Press report summarising OHID Active Lives local authority estimates (May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⁴ Jastreboff AM, et al. N Engl J Med. 2022 (SURMOUNT‑1).</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⁵ Wadden TA, et al. Nat Med. 2023 (SURMOUNT‑3).</a:t>
            </a:r>
            <a:endParaRPr lang="en-US" sz="800" dirty="0"/>
          </a:p>
        </p:txBody>
      </p:sp>
      <p:sp>
        <p:nvSpPr>
          <p:cNvPr id="6" name="Text 6">
            <a:extLst>
              <a:ext uri="{FF2B5EF4-FFF2-40B4-BE49-F238E27FC236}">
                <a16:creationId xmlns:a16="http://schemas.microsoft.com/office/drawing/2014/main" id="{4D17FEC4-F34F-4B55-9399-F8BBB95627FE}"/>
              </a:ext>
            </a:extLst>
          </p:cNvPr>
          <p:cNvSpPr/>
          <p:nvPr/>
        </p:nvSpPr>
        <p:spPr>
          <a:xfrm>
            <a:off x="6080760" y="6007608"/>
            <a:ext cx="5577840" cy="850392"/>
          </a:xfrm>
          <a:prstGeom prst="rect">
            <a:avLst/>
          </a:prstGeom>
          <a:noFill/>
          <a:ln/>
        </p:spPr>
        <p:txBody>
          <a:bodyPr wrap="square" rtlCol="0" anchor="ctr"/>
          <a:lstStyle/>
          <a:p>
            <a:pPr marL="0" indent="0">
              <a:buNone/>
            </a:pPr>
            <a:r>
              <a:rPr lang="en-US" sz="800" dirty="0">
                <a:solidFill>
                  <a:srgbClr val="4B5563"/>
                </a:solidFill>
                <a:latin typeface="Calibri" pitchFamily="34" charset="0"/>
                <a:ea typeface="Calibri" pitchFamily="34" charset="-122"/>
                <a:cs typeface="Calibri" pitchFamily="34" charset="-120"/>
              </a:rPr>
              <a:t>⁶ Mamas MA, et al. Eur Heart J Open. 2025;5(5):oeaf117 (SURMOUNT‑5 post‑hoc).</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⁷ NICE. TA1026 (published Dec 2024; updated Sep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⁸ NHS England. Interim commissioning guidance for TA1026 (Mar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⁹ Capehorn M, et al. UK cost‑effectiveness vs liraglutide. 2025.</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¹⁰ Johansson G, et al. ISPOR Europe 2024 (UK model vs lifestyle).</a:t>
            </a:r>
            <a:endParaRPr lang="en-US" sz="800" dirty="0"/>
          </a:p>
          <a:p>
            <a:pPr marL="0" indent="0">
              <a:buNone/>
            </a:pPr>
            <a:r>
              <a:rPr lang="en-US" sz="800" dirty="0">
                <a:solidFill>
                  <a:srgbClr val="4B5563"/>
                </a:solidFill>
                <a:latin typeface="Calibri" pitchFamily="34" charset="0"/>
                <a:ea typeface="Calibri" pitchFamily="34" charset="-122"/>
                <a:cs typeface="Calibri" pitchFamily="34" charset="-120"/>
              </a:rPr>
              <a:t>¹¹ NICE TA1026 economic model.</a:t>
            </a:r>
            <a:endParaRPr lang="en-US" sz="800" dirty="0"/>
          </a:p>
        </p:txBody>
      </p:sp>
    </p:spTree>
    <p:extLst>
      <p:ext uri="{BB962C8B-B14F-4D97-AF65-F5344CB8AC3E}">
        <p14:creationId xmlns:p14="http://schemas.microsoft.com/office/powerpoint/2010/main" val="327853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A5DE-73AA-4E0C-9F74-ACE85DFDED79}"/>
              </a:ext>
            </a:extLst>
          </p:cNvPr>
          <p:cNvSpPr txBox="1">
            <a:spLocks/>
          </p:cNvSpPr>
          <p:nvPr/>
        </p:nvSpPr>
        <p:spPr>
          <a:xfrm>
            <a:off x="508000" y="147637"/>
            <a:ext cx="11163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Evidence for Tirzepatide Use</a:t>
            </a:r>
            <a:endParaRPr lang="en-GB" b="1" dirty="0"/>
          </a:p>
        </p:txBody>
      </p:sp>
      <p:sp>
        <p:nvSpPr>
          <p:cNvPr id="3" name="Content Placeholder 2">
            <a:extLst>
              <a:ext uri="{FF2B5EF4-FFF2-40B4-BE49-F238E27FC236}">
                <a16:creationId xmlns:a16="http://schemas.microsoft.com/office/drawing/2014/main" id="{8B119290-5FF9-4D49-9307-AB61D2B68006}"/>
              </a:ext>
            </a:extLst>
          </p:cNvPr>
          <p:cNvSpPr txBox="1">
            <a:spLocks/>
          </p:cNvSpPr>
          <p:nvPr/>
        </p:nvSpPr>
        <p:spPr>
          <a:xfrm>
            <a:off x="317500" y="1473200"/>
            <a:ext cx="11468100" cy="5207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a:t> </a:t>
            </a:r>
            <a:r>
              <a:rPr lang="en-GB"/>
              <a:t>SURMOUNT-1 trial: Tirzepatide resulted in ~20% mean body weight reduction at 15mg dose, outperforming placebo and semaglutide.</a:t>
            </a:r>
          </a:p>
          <a:p>
            <a:pPr>
              <a:buFont typeface="Wingdings" panose="05000000000000000000" pitchFamily="2" charset="2"/>
              <a:buChar char="q"/>
            </a:pPr>
            <a:r>
              <a:rPr lang="en-US"/>
              <a:t> </a:t>
            </a:r>
            <a:r>
              <a:rPr lang="en-GB"/>
              <a:t>Significant improvement in comorbidities: blood pressure, lipids, prediabetes reversal, and CV risk indicators.</a:t>
            </a:r>
          </a:p>
          <a:p>
            <a:pPr>
              <a:buFont typeface="Wingdings" panose="05000000000000000000" pitchFamily="2" charset="2"/>
              <a:buChar char="q"/>
            </a:pPr>
            <a:r>
              <a:rPr lang="en-US"/>
              <a:t> </a:t>
            </a:r>
            <a:r>
              <a:rPr lang="en-GB"/>
              <a:t>Available for adults with BMI ≥35 kg/m² plus ≥1 comorbidity, or lower BMI for eligible ethnicities.</a:t>
            </a:r>
          </a:p>
          <a:p>
            <a:pPr>
              <a:buFont typeface="Wingdings" panose="05000000000000000000" pitchFamily="2" charset="2"/>
              <a:buChar char="q"/>
            </a:pPr>
            <a:r>
              <a:rPr lang="en-US"/>
              <a:t> </a:t>
            </a:r>
            <a:r>
              <a:rPr lang="en-GB"/>
              <a:t>Review at 6 months: stop if &lt;5% weight loss at max tolerated dose – see NICE caveat.</a:t>
            </a:r>
          </a:p>
          <a:p>
            <a:pPr>
              <a:buFont typeface="Wingdings" panose="05000000000000000000" pitchFamily="2" charset="2"/>
              <a:buChar char="q"/>
            </a:pPr>
            <a:r>
              <a:rPr lang="en-US"/>
              <a:t> </a:t>
            </a:r>
            <a:r>
              <a:rPr lang="en-GB"/>
              <a:t>Most common adverse effects: GI symptoms (nausea/diarrhoea), usually mild and transient.</a:t>
            </a:r>
          </a:p>
          <a:p>
            <a:pPr>
              <a:buFont typeface="Wingdings" panose="05000000000000000000" pitchFamily="2" charset="2"/>
              <a:buChar char="q"/>
            </a:pPr>
            <a:r>
              <a:rPr lang="en-GB"/>
              <a:t>Weight regain expected after stopping; ongoing support is essential.</a:t>
            </a:r>
          </a:p>
          <a:p>
            <a:pPr>
              <a:buFont typeface="Wingdings" panose="05000000000000000000" pitchFamily="2" charset="2"/>
              <a:buChar char="q"/>
            </a:pPr>
            <a:endParaRPr lang="en-GB"/>
          </a:p>
          <a:p>
            <a:pPr>
              <a:buFont typeface="Wingdings" panose="05000000000000000000" pitchFamily="2" charset="2"/>
              <a:buChar char="q"/>
            </a:pPr>
            <a:endParaRPr lang="en-GB" dirty="0"/>
          </a:p>
        </p:txBody>
      </p:sp>
    </p:spTree>
    <p:extLst>
      <p:ext uri="{BB962C8B-B14F-4D97-AF65-F5344CB8AC3E}">
        <p14:creationId xmlns:p14="http://schemas.microsoft.com/office/powerpoint/2010/main" val="278128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4F75FF0-13A2-4AC1-8F9D-D6172C983A84}"/>
              </a:ext>
            </a:extLst>
          </p:cNvPr>
          <p:cNvSpPr>
            <a:spLocks noChangeArrowheads="1"/>
          </p:cNvSpPr>
          <p:nvPr>
            <p:custDataLst>
              <p:tags r:id="rId1"/>
            </p:custDataLst>
          </p:nvPr>
        </p:nvSpPr>
        <p:spPr bwMode="auto">
          <a:xfrm>
            <a:off x="47624" y="6470650"/>
            <a:ext cx="9163051" cy="38576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
        <p:nvSpPr>
          <p:cNvPr id="3" name="Date Placeholder 3">
            <a:extLst>
              <a:ext uri="{FF2B5EF4-FFF2-40B4-BE49-F238E27FC236}">
                <a16:creationId xmlns:a16="http://schemas.microsoft.com/office/drawing/2014/main" id="{44180C37-D9CB-42C9-8CD0-D7794CEDA7FA}"/>
              </a:ext>
            </a:extLst>
          </p:cNvPr>
          <p:cNvSpPr>
            <a:spLocks noGrp="1" noChangeArrowheads="1"/>
          </p:cNvSpPr>
          <p:nvPr>
            <p:custDataLst>
              <p:tags r:id="rId2"/>
            </p:custDataLst>
          </p:nvPr>
        </p:nvSpPr>
        <p:spPr bwMode="auto">
          <a:xfrm>
            <a:off x="152400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solidFill>
                  <a:srgbClr val="FFFFFF"/>
                </a:solidFill>
                <a:latin typeface="Helvetica" pitchFamily="2" charset="0"/>
              </a:rPr>
              <a:t>Date of Download:  10/11/2025</a:t>
            </a:r>
          </a:p>
        </p:txBody>
      </p:sp>
      <p:sp>
        <p:nvSpPr>
          <p:cNvPr id="4" name="Footer Placeholder 4">
            <a:extLst>
              <a:ext uri="{FF2B5EF4-FFF2-40B4-BE49-F238E27FC236}">
                <a16:creationId xmlns:a16="http://schemas.microsoft.com/office/drawing/2014/main" id="{FE313AC4-9F03-4116-8001-54D3DE94547A}"/>
              </a:ext>
            </a:extLst>
          </p:cNvPr>
          <p:cNvSpPr>
            <a:spLocks noGrp="1"/>
          </p:cNvSpPr>
          <p:nvPr>
            <p:custDataLst>
              <p:tags r:id="rId3"/>
            </p:custDataLst>
          </p:nvPr>
        </p:nvSpPr>
        <p:spPr>
          <a:xfrm>
            <a:off x="3076575"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800" dirty="0">
                <a:solidFill>
                  <a:srgbClr val="FFFFFF"/>
                </a:solidFill>
              </a:rPr>
              <a:t>Copyright © 2025 American Diabetes Association. All rights reserved.</a:t>
            </a:r>
          </a:p>
        </p:txBody>
      </p:sp>
      <p:sp>
        <p:nvSpPr>
          <p:cNvPr id="5" name="Text Placeholder 2">
            <a:extLst>
              <a:ext uri="{FF2B5EF4-FFF2-40B4-BE49-F238E27FC236}">
                <a16:creationId xmlns:a16="http://schemas.microsoft.com/office/drawing/2014/main" id="{6B5D7043-AF35-46E3-B767-924C51381520}"/>
              </a:ext>
            </a:extLst>
          </p:cNvPr>
          <p:cNvSpPr txBox="1">
            <a:spLocks noChangeArrowheads="1"/>
          </p:cNvSpPr>
          <p:nvPr>
            <p:custDataLst>
              <p:tags r:id="rId4"/>
            </p:custDataLst>
          </p:nvPr>
        </p:nvSpPr>
        <p:spPr bwMode="auto">
          <a:xfrm>
            <a:off x="212035" y="334962"/>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dirty="0">
                <a:ln w="9525" cap="flat" cmpd="sng" algn="ctr">
                  <a:noFill/>
                  <a:prstDash val="solid"/>
                  <a:round/>
                  <a:headEnd type="none" w="med" len="med"/>
                  <a:tailEnd type="none" w="med" len="med"/>
                </a:ln>
                <a:solidFill>
                  <a:srgbClr val="000000"/>
                </a:solidFill>
                <a:latin typeface="Helvetica" pitchFamily="2" charset="0"/>
                <a:sym typeface="Wingdings"/>
              </a:rPr>
              <a:t>Diabetes Care. 2024;47(10):1718-1730. doi:10.2337/dci23-0100</a:t>
            </a:r>
          </a:p>
        </p:txBody>
      </p:sp>
      <p:sp>
        <p:nvSpPr>
          <p:cNvPr id="6" name="Text Placeholder 2">
            <a:extLst>
              <a:ext uri="{FF2B5EF4-FFF2-40B4-BE49-F238E27FC236}">
                <a16:creationId xmlns:a16="http://schemas.microsoft.com/office/drawing/2014/main" id="{249AA2C9-34DE-45DC-956A-2EBF14FA3293}"/>
              </a:ext>
            </a:extLst>
          </p:cNvPr>
          <p:cNvSpPr>
            <a:spLocks noChangeArrowheads="1"/>
          </p:cNvSpPr>
          <p:nvPr>
            <p:custDataLst>
              <p:tags r:id="rId5"/>
            </p:custDataLst>
          </p:nvPr>
        </p:nvSpPr>
        <p:spPr bwMode="auto">
          <a:xfrm>
            <a:off x="66675" y="61444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1100" dirty="0">
                <a:latin typeface="Helvetica" pitchFamily="2" charset="0"/>
              </a:rPr>
              <a:t>Impact of Lira, </a:t>
            </a:r>
            <a:r>
              <a:rPr lang="en-US" altLang="en-US" sz="1100" dirty="0" err="1">
                <a:latin typeface="Helvetica" pitchFamily="2" charset="0"/>
              </a:rPr>
              <a:t>Sema</a:t>
            </a:r>
            <a:r>
              <a:rPr lang="en-US" altLang="en-US" sz="1100" dirty="0">
                <a:latin typeface="Helvetica" pitchFamily="2" charset="0"/>
              </a:rPr>
              <a:t>, </a:t>
            </a:r>
            <a:r>
              <a:rPr lang="en-US" altLang="en-US" sz="1100" dirty="0" err="1">
                <a:latin typeface="Helvetica" pitchFamily="2" charset="0"/>
              </a:rPr>
              <a:t>Tz</a:t>
            </a:r>
            <a:r>
              <a:rPr lang="en-US" altLang="en-US" sz="1100" dirty="0">
                <a:latin typeface="Helvetica" pitchFamily="2" charset="0"/>
              </a:rPr>
              <a:t>, and </a:t>
            </a:r>
            <a:r>
              <a:rPr lang="en-US" altLang="en-US" sz="1100" dirty="0" err="1">
                <a:latin typeface="Helvetica" pitchFamily="2" charset="0"/>
              </a:rPr>
              <a:t>retatrutide</a:t>
            </a:r>
            <a:r>
              <a:rPr lang="en-US" altLang="en-US" sz="1100" dirty="0">
                <a:latin typeface="Helvetica" pitchFamily="2" charset="0"/>
              </a:rPr>
              <a:t> on body weight in randomized controlled trials. OB, obesity; T2D, type 2 diabetes.
</a:t>
            </a:r>
          </a:p>
        </p:txBody>
      </p:sp>
      <p:pic>
        <p:nvPicPr>
          <p:cNvPr id="7" name="Picture 5" descr="American Diabetes Association">
            <a:extLst>
              <a:ext uri="{FF2B5EF4-FFF2-40B4-BE49-F238E27FC236}">
                <a16:creationId xmlns:a16="http://schemas.microsoft.com/office/drawing/2014/main" id="{BEDE4A93-8182-48E4-8DC3-73350CD96476}"/>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9963634" y="6183521"/>
            <a:ext cx="19986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New picture">
            <a:extLst>
              <a:ext uri="{FF2B5EF4-FFF2-40B4-BE49-F238E27FC236}">
                <a16:creationId xmlns:a16="http://schemas.microsoft.com/office/drawing/2014/main" id="{C8538B9D-523D-43A5-9EE3-EE20A3EB4CFC}"/>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569843" y="649358"/>
            <a:ext cx="10548731" cy="541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9" name="Text Placeholder 2">
            <a:extLst>
              <a:ext uri="{FF2B5EF4-FFF2-40B4-BE49-F238E27FC236}">
                <a16:creationId xmlns:a16="http://schemas.microsoft.com/office/drawing/2014/main" id="{D53C5237-6E5F-434E-BFB8-7EB5AFBBC2F7}"/>
              </a:ext>
            </a:extLst>
          </p:cNvPr>
          <p:cNvSpPr>
            <a:spLocks noChangeArrowheads="1"/>
          </p:cNvSpPr>
          <p:nvPr>
            <p:custDataLst>
              <p:tags r:id="rId8"/>
            </p:custDataLst>
          </p:nvPr>
        </p:nvSpPr>
        <p:spPr bwMode="auto">
          <a:xfrm>
            <a:off x="0" y="125412"/>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1100" dirty="0">
                <a:latin typeface="Helvetica" pitchFamily="2" charset="0"/>
              </a:rPr>
              <a:t>      Impact of Lira, </a:t>
            </a:r>
            <a:r>
              <a:rPr lang="en-US" altLang="en-US" sz="1100" dirty="0" err="1">
                <a:latin typeface="Helvetica" pitchFamily="2" charset="0"/>
              </a:rPr>
              <a:t>Sema</a:t>
            </a:r>
            <a:r>
              <a:rPr lang="en-US" altLang="en-US" sz="1100" dirty="0">
                <a:latin typeface="Helvetica" pitchFamily="2" charset="0"/>
              </a:rPr>
              <a:t>, </a:t>
            </a:r>
            <a:r>
              <a:rPr lang="en-US" altLang="en-US" sz="1100" dirty="0" err="1">
                <a:latin typeface="Helvetica" pitchFamily="2" charset="0"/>
              </a:rPr>
              <a:t>Tz</a:t>
            </a:r>
            <a:r>
              <a:rPr lang="en-US" altLang="en-US" sz="1100" dirty="0">
                <a:latin typeface="Helvetica" pitchFamily="2" charset="0"/>
              </a:rPr>
              <a:t>, and </a:t>
            </a:r>
            <a:r>
              <a:rPr lang="en-US" altLang="en-US" sz="1100" dirty="0" err="1">
                <a:latin typeface="Helvetica" pitchFamily="2" charset="0"/>
              </a:rPr>
              <a:t>retatrutide</a:t>
            </a:r>
            <a:r>
              <a:rPr lang="en-US" altLang="en-US" sz="1100" dirty="0">
                <a:latin typeface="Helvetica" pitchFamily="2" charset="0"/>
              </a:rPr>
              <a:t> on body weight in randomized controlled trials. OB, obesity; T2D, type 2 diabetes.</a:t>
            </a:r>
          </a:p>
        </p:txBody>
      </p:sp>
    </p:spTree>
    <p:extLst>
      <p:ext uri="{BB962C8B-B14F-4D97-AF65-F5344CB8AC3E}">
        <p14:creationId xmlns:p14="http://schemas.microsoft.com/office/powerpoint/2010/main" val="252240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97A3-3378-4F16-8369-DD5C56BB3E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TIRZEPATIDE TA 1026 </a:t>
            </a:r>
            <a:endParaRPr lang="en-GB" b="1" dirty="0"/>
          </a:p>
        </p:txBody>
      </p:sp>
      <p:sp>
        <p:nvSpPr>
          <p:cNvPr id="3" name="Content Placeholder 2">
            <a:extLst>
              <a:ext uri="{FF2B5EF4-FFF2-40B4-BE49-F238E27FC236}">
                <a16:creationId xmlns:a16="http://schemas.microsoft.com/office/drawing/2014/main" id="{1DDA843B-201E-404D-AA33-498921D56AF2}"/>
              </a:ext>
            </a:extLst>
          </p:cNvPr>
          <p:cNvSpPr txBox="1">
            <a:spLocks/>
          </p:cNvSpPr>
          <p:nvPr/>
        </p:nvSpPr>
        <p:spPr>
          <a:xfrm>
            <a:off x="139700" y="1690688"/>
            <a:ext cx="11950700" cy="50784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t> </a:t>
            </a:r>
            <a:r>
              <a:rPr lang="en-GB" dirty="0"/>
              <a:t>12-year phased rollout: first 3 years target highest-risk patients, then expand as capacity allows.</a:t>
            </a:r>
          </a:p>
          <a:p>
            <a:pPr>
              <a:buFont typeface="Wingdings" panose="05000000000000000000" pitchFamily="2" charset="2"/>
              <a:buChar char="q"/>
            </a:pPr>
            <a:r>
              <a:rPr lang="en-GB" dirty="0"/>
              <a:t> Initial priority: adults with BMI ≥40 plus multiple comorbidities; thresholds lowered progressively and for some ethnic groups.</a:t>
            </a:r>
          </a:p>
          <a:p>
            <a:pPr>
              <a:buFont typeface="Wingdings" panose="05000000000000000000" pitchFamily="2" charset="2"/>
              <a:buChar char="q"/>
            </a:pPr>
            <a:r>
              <a:rPr lang="en-GB" dirty="0"/>
              <a:t>All prescriptions must include structured behavioural, dietary and activity support.</a:t>
            </a:r>
          </a:p>
          <a:p>
            <a:pPr>
              <a:buFont typeface="Wingdings" panose="05000000000000000000" pitchFamily="2" charset="2"/>
              <a:buChar char="q"/>
            </a:pPr>
            <a:r>
              <a:rPr lang="en-GB" dirty="0"/>
              <a:t>Review at 3 years, then ongoing audit of effectiveness, uptake, cost and safety to guide commissioning.</a:t>
            </a:r>
          </a:p>
          <a:p>
            <a:pPr>
              <a:buFont typeface="Wingdings" panose="05000000000000000000" pitchFamily="2" charset="2"/>
              <a:buChar char="q"/>
            </a:pPr>
            <a:r>
              <a:rPr lang="en-GB" dirty="0"/>
              <a:t>Aim to reduce health inequalities by prioritising high-need groups and ensuring fair national access.</a:t>
            </a:r>
          </a:p>
        </p:txBody>
      </p:sp>
    </p:spTree>
    <p:extLst>
      <p:ext uri="{BB962C8B-B14F-4D97-AF65-F5344CB8AC3E}">
        <p14:creationId xmlns:p14="http://schemas.microsoft.com/office/powerpoint/2010/main" val="1157773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7F08B66E-A8E7-4468-9AE3-CFB8DF4C4613}"/>
              </a:ext>
            </a:extLst>
          </p:cNvPr>
          <p:cNvSpPr/>
          <p:nvPr/>
        </p:nvSpPr>
        <p:spPr>
          <a:xfrm>
            <a:off x="594360" y="320040"/>
            <a:ext cx="11018520" cy="548640"/>
          </a:xfrm>
          <a:prstGeom prst="rect">
            <a:avLst/>
          </a:prstGeom>
          <a:noFill/>
          <a:ln/>
        </p:spPr>
        <p:txBody>
          <a:bodyPr wrap="square" rtlCol="0" anchor="ctr"/>
          <a:lstStyle/>
          <a:p>
            <a:pPr marL="0" indent="0">
              <a:buNone/>
            </a:pPr>
            <a:r>
              <a:rPr lang="en-US" sz="3200" b="1" dirty="0">
                <a:solidFill>
                  <a:srgbClr val="0B1F3B"/>
                </a:solidFill>
                <a:latin typeface="Aptos" pitchFamily="34" charset="0"/>
                <a:ea typeface="Aptos" pitchFamily="34" charset="-122"/>
                <a:cs typeface="Aptos" pitchFamily="34" charset="-120"/>
              </a:rPr>
              <a:t>NHS Tirzepatide Rollout: Priority Cohorts (Years 1–3)</a:t>
            </a:r>
            <a:endParaRPr lang="en-US" sz="3200" dirty="0"/>
          </a:p>
        </p:txBody>
      </p:sp>
      <p:sp>
        <p:nvSpPr>
          <p:cNvPr id="4" name="Shape 2">
            <a:extLst>
              <a:ext uri="{FF2B5EF4-FFF2-40B4-BE49-F238E27FC236}">
                <a16:creationId xmlns:a16="http://schemas.microsoft.com/office/drawing/2014/main" id="{176726D3-8F56-4068-8D20-F72C23F3A99A}"/>
              </a:ext>
            </a:extLst>
          </p:cNvPr>
          <p:cNvSpPr/>
          <p:nvPr/>
        </p:nvSpPr>
        <p:spPr>
          <a:xfrm>
            <a:off x="594360" y="1600200"/>
            <a:ext cx="3459480" cy="3246120"/>
          </a:xfrm>
          <a:prstGeom prst="roundRect">
            <a:avLst/>
          </a:prstGeom>
          <a:solidFill>
            <a:srgbClr val="EEF3FF"/>
          </a:solidFill>
          <a:ln w="25400">
            <a:solidFill>
              <a:srgbClr val="1D4ED8"/>
            </a:solidFill>
            <a:prstDash val="solid"/>
          </a:ln>
          <a:effectLst>
            <a:outerShdw blurRad="38100" dist="19050" dir="2700000" algn="bl" rotWithShape="0">
              <a:srgbClr val="000000">
                <a:alpha val="12000"/>
              </a:srgbClr>
            </a:outerShdw>
          </a:effectLst>
        </p:spPr>
        <p:txBody>
          <a:bodyPr/>
          <a:lstStyle/>
          <a:p>
            <a:endParaRPr lang="en-GB"/>
          </a:p>
        </p:txBody>
      </p:sp>
      <p:sp>
        <p:nvSpPr>
          <p:cNvPr id="6" name="Text 4">
            <a:extLst>
              <a:ext uri="{FF2B5EF4-FFF2-40B4-BE49-F238E27FC236}">
                <a16:creationId xmlns:a16="http://schemas.microsoft.com/office/drawing/2014/main" id="{C1EEFB77-C788-499C-951A-39C2EC804331}"/>
              </a:ext>
            </a:extLst>
          </p:cNvPr>
          <p:cNvSpPr/>
          <p:nvPr/>
        </p:nvSpPr>
        <p:spPr>
          <a:xfrm>
            <a:off x="822960" y="2011680"/>
            <a:ext cx="3002280" cy="548640"/>
          </a:xfrm>
          <a:prstGeom prst="rect">
            <a:avLst/>
          </a:prstGeom>
          <a:noFill/>
          <a:ln/>
        </p:spPr>
        <p:txBody>
          <a:bodyPr wrap="square" rtlCol="0" anchor="ctr"/>
          <a:lstStyle/>
          <a:p>
            <a:pPr marL="0" indent="0">
              <a:buNone/>
            </a:pPr>
            <a:r>
              <a:rPr lang="en-US" b="1" dirty="0">
                <a:solidFill>
                  <a:srgbClr val="0B1F3B"/>
                </a:solidFill>
                <a:latin typeface="Aptos" pitchFamily="34" charset="0"/>
                <a:ea typeface="Aptos" pitchFamily="34" charset="-122"/>
                <a:cs typeface="Aptos" pitchFamily="34" charset="-120"/>
              </a:rPr>
              <a:t>YEAR 1 (2025/26)</a:t>
            </a:r>
            <a:endParaRPr lang="en-US" dirty="0"/>
          </a:p>
        </p:txBody>
      </p:sp>
      <p:sp>
        <p:nvSpPr>
          <p:cNvPr id="7" name="Text 5">
            <a:extLst>
              <a:ext uri="{FF2B5EF4-FFF2-40B4-BE49-F238E27FC236}">
                <a16:creationId xmlns:a16="http://schemas.microsoft.com/office/drawing/2014/main" id="{C6725E7C-1355-4A7D-B364-D6C68E727DF2}"/>
              </a:ext>
            </a:extLst>
          </p:cNvPr>
          <p:cNvSpPr/>
          <p:nvPr/>
        </p:nvSpPr>
        <p:spPr>
          <a:xfrm>
            <a:off x="868680" y="2651760"/>
            <a:ext cx="2910840" cy="2057400"/>
          </a:xfrm>
          <a:prstGeom prst="rect">
            <a:avLst/>
          </a:prstGeom>
          <a:noFill/>
          <a:ln/>
        </p:spPr>
        <p:txBody>
          <a:bodyPr wrap="square" rtlCol="0" anchor="t"/>
          <a:lstStyle/>
          <a:p>
            <a:pPr marL="0" indent="0">
              <a:lnSpc>
                <a:spcPct val="115000"/>
              </a:lnSpc>
              <a:buNone/>
            </a:pPr>
            <a:r>
              <a:rPr lang="en-US" sz="1500" dirty="0">
                <a:solidFill>
                  <a:srgbClr val="1F2D3D"/>
                </a:solidFill>
                <a:latin typeface="Aptos" pitchFamily="34" charset="0"/>
                <a:ea typeface="Aptos" pitchFamily="34" charset="-122"/>
                <a:cs typeface="Aptos" pitchFamily="34" charset="-120"/>
              </a:rPr>
              <a:t>• BMI ≥ 40 kg/m²</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 4 qualifying comorbidities</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Duration: 12 months</a:t>
            </a:r>
            <a:endParaRPr lang="en-US" sz="1500" dirty="0"/>
          </a:p>
        </p:txBody>
      </p:sp>
      <p:sp>
        <p:nvSpPr>
          <p:cNvPr id="8" name="Shape 6">
            <a:extLst>
              <a:ext uri="{FF2B5EF4-FFF2-40B4-BE49-F238E27FC236}">
                <a16:creationId xmlns:a16="http://schemas.microsoft.com/office/drawing/2014/main" id="{3FFBB488-63FD-4716-833B-0420F16FCD6E}"/>
              </a:ext>
            </a:extLst>
          </p:cNvPr>
          <p:cNvSpPr/>
          <p:nvPr/>
        </p:nvSpPr>
        <p:spPr>
          <a:xfrm>
            <a:off x="868680" y="4297680"/>
            <a:ext cx="2910840" cy="384048"/>
          </a:xfrm>
          <a:prstGeom prst="roundRect">
            <a:avLst/>
          </a:prstGeom>
          <a:solidFill>
            <a:srgbClr val="FFFFFF"/>
          </a:solidFill>
          <a:ln w="12700">
            <a:solidFill>
              <a:srgbClr val="1D4ED8"/>
            </a:solidFill>
            <a:prstDash val="solid"/>
          </a:ln>
        </p:spPr>
        <p:txBody>
          <a:bodyPr/>
          <a:lstStyle/>
          <a:p>
            <a:endParaRPr lang="en-GB"/>
          </a:p>
        </p:txBody>
      </p:sp>
      <p:sp>
        <p:nvSpPr>
          <p:cNvPr id="9" name="Text 7">
            <a:extLst>
              <a:ext uri="{FF2B5EF4-FFF2-40B4-BE49-F238E27FC236}">
                <a16:creationId xmlns:a16="http://schemas.microsoft.com/office/drawing/2014/main" id="{EAD26B63-CD87-42D4-A30A-178C0658E632}"/>
              </a:ext>
            </a:extLst>
          </p:cNvPr>
          <p:cNvSpPr/>
          <p:nvPr/>
        </p:nvSpPr>
        <p:spPr>
          <a:xfrm>
            <a:off x="941832" y="4334256"/>
            <a:ext cx="2764536" cy="310896"/>
          </a:xfrm>
          <a:prstGeom prst="rect">
            <a:avLst/>
          </a:prstGeom>
          <a:noFill/>
          <a:ln/>
        </p:spPr>
        <p:txBody>
          <a:bodyPr wrap="square" rtlCol="0" anchor="ctr"/>
          <a:lstStyle/>
          <a:p>
            <a:pPr marL="0" indent="0">
              <a:buNone/>
            </a:pPr>
            <a:r>
              <a:rPr lang="en-US" sz="1300" b="1" dirty="0">
                <a:solidFill>
                  <a:srgbClr val="1D4ED8"/>
                </a:solidFill>
                <a:latin typeface="Aptos" pitchFamily="34" charset="0"/>
                <a:ea typeface="Aptos" pitchFamily="34" charset="-122"/>
                <a:cs typeface="Aptos" pitchFamily="34" charset="-120"/>
              </a:rPr>
              <a:t>Duration: 12 months</a:t>
            </a:r>
            <a:endParaRPr lang="en-US" sz="1300" dirty="0"/>
          </a:p>
        </p:txBody>
      </p:sp>
      <p:sp>
        <p:nvSpPr>
          <p:cNvPr id="10" name="Shape 8">
            <a:extLst>
              <a:ext uri="{FF2B5EF4-FFF2-40B4-BE49-F238E27FC236}">
                <a16:creationId xmlns:a16="http://schemas.microsoft.com/office/drawing/2014/main" id="{33AB072C-0E7A-40D3-B30F-E6AF35D337BC}"/>
              </a:ext>
            </a:extLst>
          </p:cNvPr>
          <p:cNvSpPr/>
          <p:nvPr/>
        </p:nvSpPr>
        <p:spPr>
          <a:xfrm>
            <a:off x="4373880" y="1600200"/>
            <a:ext cx="3459480" cy="3246120"/>
          </a:xfrm>
          <a:prstGeom prst="roundRect">
            <a:avLst/>
          </a:prstGeom>
          <a:solidFill>
            <a:srgbClr val="E9FBF8"/>
          </a:solidFill>
          <a:ln w="25400">
            <a:solidFill>
              <a:srgbClr val="0F766E"/>
            </a:solidFill>
            <a:prstDash val="solid"/>
          </a:ln>
          <a:effectLst>
            <a:outerShdw blurRad="38100" dist="19050" dir="2700000" algn="bl" rotWithShape="0">
              <a:srgbClr val="000000">
                <a:alpha val="12000"/>
              </a:srgbClr>
            </a:outerShdw>
          </a:effectLst>
        </p:spPr>
        <p:txBody>
          <a:bodyPr/>
          <a:lstStyle/>
          <a:p>
            <a:endParaRPr lang="en-GB"/>
          </a:p>
        </p:txBody>
      </p:sp>
      <p:sp>
        <p:nvSpPr>
          <p:cNvPr id="12" name="Text 10">
            <a:extLst>
              <a:ext uri="{FF2B5EF4-FFF2-40B4-BE49-F238E27FC236}">
                <a16:creationId xmlns:a16="http://schemas.microsoft.com/office/drawing/2014/main" id="{BC351A37-9C2C-47A8-BD0D-38C1AF58C6D0}"/>
              </a:ext>
            </a:extLst>
          </p:cNvPr>
          <p:cNvSpPr/>
          <p:nvPr/>
        </p:nvSpPr>
        <p:spPr>
          <a:xfrm>
            <a:off x="4602480" y="1967222"/>
            <a:ext cx="3002280" cy="548640"/>
          </a:xfrm>
          <a:prstGeom prst="rect">
            <a:avLst/>
          </a:prstGeom>
          <a:noFill/>
          <a:ln/>
        </p:spPr>
        <p:txBody>
          <a:bodyPr wrap="square" rtlCol="0" anchor="ctr"/>
          <a:lstStyle/>
          <a:p>
            <a:pPr marL="0" indent="0" algn="ctr">
              <a:buNone/>
            </a:pPr>
            <a:r>
              <a:rPr lang="en-US" b="1" dirty="0">
                <a:solidFill>
                  <a:srgbClr val="0B1F3B"/>
                </a:solidFill>
                <a:latin typeface="Aptos" pitchFamily="34" charset="0"/>
                <a:ea typeface="Aptos" pitchFamily="34" charset="-122"/>
                <a:cs typeface="Aptos" pitchFamily="34" charset="-120"/>
              </a:rPr>
              <a:t>YEAR 2 (2026/27)</a:t>
            </a:r>
            <a:endParaRPr lang="en-US" dirty="0"/>
          </a:p>
        </p:txBody>
      </p:sp>
      <p:sp>
        <p:nvSpPr>
          <p:cNvPr id="13" name="Text 11">
            <a:extLst>
              <a:ext uri="{FF2B5EF4-FFF2-40B4-BE49-F238E27FC236}">
                <a16:creationId xmlns:a16="http://schemas.microsoft.com/office/drawing/2014/main" id="{8C220FDA-000C-4CA9-B08C-98E38A71F8A4}"/>
              </a:ext>
            </a:extLst>
          </p:cNvPr>
          <p:cNvSpPr/>
          <p:nvPr/>
        </p:nvSpPr>
        <p:spPr>
          <a:xfrm>
            <a:off x="4648200" y="2651760"/>
            <a:ext cx="2910840" cy="2057400"/>
          </a:xfrm>
          <a:prstGeom prst="rect">
            <a:avLst/>
          </a:prstGeom>
          <a:noFill/>
          <a:ln/>
        </p:spPr>
        <p:txBody>
          <a:bodyPr wrap="square" rtlCol="0" anchor="t"/>
          <a:lstStyle/>
          <a:p>
            <a:pPr marL="0" indent="0">
              <a:lnSpc>
                <a:spcPct val="115000"/>
              </a:lnSpc>
              <a:buNone/>
            </a:pPr>
            <a:r>
              <a:rPr lang="en-US" sz="1500" dirty="0">
                <a:solidFill>
                  <a:srgbClr val="1F2D3D"/>
                </a:solidFill>
                <a:latin typeface="Aptos" pitchFamily="34" charset="0"/>
                <a:ea typeface="Aptos" pitchFamily="34" charset="-122"/>
                <a:cs typeface="Aptos" pitchFamily="34" charset="-120"/>
              </a:rPr>
              <a:t>• BMI 35.0–39.9 kg/m²</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 4 qualifying comorbidities</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Duration: 9 months</a:t>
            </a:r>
            <a:endParaRPr lang="en-US" sz="1500" dirty="0"/>
          </a:p>
        </p:txBody>
      </p:sp>
      <p:sp>
        <p:nvSpPr>
          <p:cNvPr id="14" name="Shape 12">
            <a:extLst>
              <a:ext uri="{FF2B5EF4-FFF2-40B4-BE49-F238E27FC236}">
                <a16:creationId xmlns:a16="http://schemas.microsoft.com/office/drawing/2014/main" id="{0C9C3E72-AF23-4261-A6C1-C5794EC651F5}"/>
              </a:ext>
            </a:extLst>
          </p:cNvPr>
          <p:cNvSpPr/>
          <p:nvPr/>
        </p:nvSpPr>
        <p:spPr>
          <a:xfrm>
            <a:off x="4648200" y="4297680"/>
            <a:ext cx="2910840" cy="384048"/>
          </a:xfrm>
          <a:prstGeom prst="roundRect">
            <a:avLst/>
          </a:prstGeom>
          <a:solidFill>
            <a:srgbClr val="FFFFFF"/>
          </a:solidFill>
          <a:ln w="12700">
            <a:solidFill>
              <a:srgbClr val="0F766E"/>
            </a:solidFill>
            <a:prstDash val="solid"/>
          </a:ln>
        </p:spPr>
        <p:txBody>
          <a:bodyPr/>
          <a:lstStyle/>
          <a:p>
            <a:endParaRPr lang="en-GB"/>
          </a:p>
        </p:txBody>
      </p:sp>
      <p:sp>
        <p:nvSpPr>
          <p:cNvPr id="15" name="Text 13">
            <a:extLst>
              <a:ext uri="{FF2B5EF4-FFF2-40B4-BE49-F238E27FC236}">
                <a16:creationId xmlns:a16="http://schemas.microsoft.com/office/drawing/2014/main" id="{BC021E68-A1AC-4B02-9A60-05C1B74F15BC}"/>
              </a:ext>
            </a:extLst>
          </p:cNvPr>
          <p:cNvSpPr/>
          <p:nvPr/>
        </p:nvSpPr>
        <p:spPr>
          <a:xfrm>
            <a:off x="4721352" y="4334256"/>
            <a:ext cx="2764536" cy="310896"/>
          </a:xfrm>
          <a:prstGeom prst="rect">
            <a:avLst/>
          </a:prstGeom>
          <a:noFill/>
          <a:ln/>
        </p:spPr>
        <p:txBody>
          <a:bodyPr wrap="square" rtlCol="0" anchor="ctr"/>
          <a:lstStyle/>
          <a:p>
            <a:pPr marL="0" indent="0">
              <a:buNone/>
            </a:pPr>
            <a:r>
              <a:rPr lang="en-US" sz="1300" b="1" dirty="0">
                <a:solidFill>
                  <a:srgbClr val="0F766E"/>
                </a:solidFill>
                <a:latin typeface="Aptos" pitchFamily="34" charset="0"/>
                <a:ea typeface="Aptos" pitchFamily="34" charset="-122"/>
                <a:cs typeface="Aptos" pitchFamily="34" charset="-120"/>
              </a:rPr>
              <a:t>Duration: 9 months</a:t>
            </a:r>
            <a:endParaRPr lang="en-US" sz="1300" dirty="0"/>
          </a:p>
        </p:txBody>
      </p:sp>
      <p:sp>
        <p:nvSpPr>
          <p:cNvPr id="16" name="Shape 14">
            <a:extLst>
              <a:ext uri="{FF2B5EF4-FFF2-40B4-BE49-F238E27FC236}">
                <a16:creationId xmlns:a16="http://schemas.microsoft.com/office/drawing/2014/main" id="{7229DD41-F33F-46C2-A674-65612BCD627B}"/>
              </a:ext>
            </a:extLst>
          </p:cNvPr>
          <p:cNvSpPr/>
          <p:nvPr/>
        </p:nvSpPr>
        <p:spPr>
          <a:xfrm>
            <a:off x="8153400" y="1569196"/>
            <a:ext cx="3459480" cy="3246120"/>
          </a:xfrm>
          <a:prstGeom prst="roundRect">
            <a:avLst/>
          </a:prstGeom>
          <a:solidFill>
            <a:srgbClr val="F3EEFF"/>
          </a:solidFill>
          <a:ln w="25400">
            <a:solidFill>
              <a:srgbClr val="7C3AED"/>
            </a:solidFill>
            <a:prstDash val="solid"/>
          </a:ln>
          <a:effectLst>
            <a:outerShdw blurRad="38100" dist="19050" dir="2700000" algn="bl" rotWithShape="0">
              <a:srgbClr val="000000">
                <a:alpha val="12000"/>
              </a:srgbClr>
            </a:outerShdw>
          </a:effectLst>
        </p:spPr>
        <p:txBody>
          <a:bodyPr/>
          <a:lstStyle/>
          <a:p>
            <a:endParaRPr lang="en-GB"/>
          </a:p>
        </p:txBody>
      </p:sp>
      <p:sp>
        <p:nvSpPr>
          <p:cNvPr id="18" name="Text 16">
            <a:extLst>
              <a:ext uri="{FF2B5EF4-FFF2-40B4-BE49-F238E27FC236}">
                <a16:creationId xmlns:a16="http://schemas.microsoft.com/office/drawing/2014/main" id="{04428336-818A-44E0-B1A3-17751CA762C6}"/>
              </a:ext>
            </a:extLst>
          </p:cNvPr>
          <p:cNvSpPr/>
          <p:nvPr/>
        </p:nvSpPr>
        <p:spPr>
          <a:xfrm>
            <a:off x="8138160" y="2011680"/>
            <a:ext cx="3459480" cy="548640"/>
          </a:xfrm>
          <a:prstGeom prst="rect">
            <a:avLst/>
          </a:prstGeom>
          <a:noFill/>
          <a:ln/>
        </p:spPr>
        <p:txBody>
          <a:bodyPr wrap="square" rtlCol="0" anchor="ctr"/>
          <a:lstStyle/>
          <a:p>
            <a:pPr marL="0" indent="0">
              <a:buNone/>
            </a:pPr>
            <a:r>
              <a:rPr lang="en-US" b="1" dirty="0">
                <a:solidFill>
                  <a:srgbClr val="0B1F3B"/>
                </a:solidFill>
                <a:latin typeface="Aptos" pitchFamily="34" charset="0"/>
                <a:ea typeface="Aptos" pitchFamily="34" charset="-122"/>
                <a:cs typeface="Aptos" pitchFamily="34" charset="-120"/>
              </a:rPr>
              <a:t>YEAR 2/3 (2026/27–2027/28)</a:t>
            </a:r>
            <a:endParaRPr lang="en-US" dirty="0"/>
          </a:p>
        </p:txBody>
      </p:sp>
      <p:sp>
        <p:nvSpPr>
          <p:cNvPr id="19" name="Text 17">
            <a:extLst>
              <a:ext uri="{FF2B5EF4-FFF2-40B4-BE49-F238E27FC236}">
                <a16:creationId xmlns:a16="http://schemas.microsoft.com/office/drawing/2014/main" id="{DE919B2E-1418-4328-87DF-B05B0E487CC9}"/>
              </a:ext>
            </a:extLst>
          </p:cNvPr>
          <p:cNvSpPr/>
          <p:nvPr/>
        </p:nvSpPr>
        <p:spPr>
          <a:xfrm>
            <a:off x="8427720" y="2651760"/>
            <a:ext cx="2910840" cy="2057400"/>
          </a:xfrm>
          <a:prstGeom prst="rect">
            <a:avLst/>
          </a:prstGeom>
          <a:noFill/>
          <a:ln/>
        </p:spPr>
        <p:txBody>
          <a:bodyPr wrap="square" rtlCol="0" anchor="t"/>
          <a:lstStyle/>
          <a:p>
            <a:pPr marL="0" indent="0">
              <a:lnSpc>
                <a:spcPct val="115000"/>
              </a:lnSpc>
              <a:buNone/>
            </a:pPr>
            <a:r>
              <a:rPr lang="en-US" sz="1500" dirty="0">
                <a:solidFill>
                  <a:srgbClr val="1F2D3D"/>
                </a:solidFill>
                <a:latin typeface="Aptos" pitchFamily="34" charset="0"/>
                <a:ea typeface="Aptos" pitchFamily="34" charset="-122"/>
                <a:cs typeface="Aptos" pitchFamily="34" charset="-120"/>
              </a:rPr>
              <a:t>• BMI ≥ 40 kg/m²</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 3 qualifying comorbidities</a:t>
            </a:r>
            <a:endParaRPr lang="en-US" sz="1500" dirty="0"/>
          </a:p>
          <a:p>
            <a:pPr marL="0" indent="0">
              <a:lnSpc>
                <a:spcPct val="115000"/>
              </a:lnSpc>
              <a:buNone/>
            </a:pPr>
            <a:r>
              <a:rPr lang="en-US" sz="1500" dirty="0">
                <a:solidFill>
                  <a:srgbClr val="1F2D3D"/>
                </a:solidFill>
                <a:latin typeface="Aptos" pitchFamily="34" charset="0"/>
                <a:ea typeface="Aptos" pitchFamily="34" charset="-122"/>
                <a:cs typeface="Aptos" pitchFamily="34" charset="-120"/>
              </a:rPr>
              <a:t>• Duration: 15 months</a:t>
            </a:r>
            <a:endParaRPr lang="en-US" sz="1500" dirty="0"/>
          </a:p>
        </p:txBody>
      </p:sp>
      <p:sp>
        <p:nvSpPr>
          <p:cNvPr id="20" name="Shape 18">
            <a:extLst>
              <a:ext uri="{FF2B5EF4-FFF2-40B4-BE49-F238E27FC236}">
                <a16:creationId xmlns:a16="http://schemas.microsoft.com/office/drawing/2014/main" id="{992B924B-4DFB-412F-9ADB-7833B6A8EDEA}"/>
              </a:ext>
            </a:extLst>
          </p:cNvPr>
          <p:cNvSpPr/>
          <p:nvPr/>
        </p:nvSpPr>
        <p:spPr>
          <a:xfrm>
            <a:off x="8427720" y="4297680"/>
            <a:ext cx="2910840" cy="384048"/>
          </a:xfrm>
          <a:prstGeom prst="roundRect">
            <a:avLst/>
          </a:prstGeom>
          <a:solidFill>
            <a:srgbClr val="FFFFFF"/>
          </a:solidFill>
          <a:ln w="12700">
            <a:solidFill>
              <a:srgbClr val="7C3AED"/>
            </a:solidFill>
            <a:prstDash val="solid"/>
          </a:ln>
        </p:spPr>
        <p:txBody>
          <a:bodyPr/>
          <a:lstStyle/>
          <a:p>
            <a:endParaRPr lang="en-GB"/>
          </a:p>
        </p:txBody>
      </p:sp>
      <p:sp>
        <p:nvSpPr>
          <p:cNvPr id="21" name="Text 19">
            <a:extLst>
              <a:ext uri="{FF2B5EF4-FFF2-40B4-BE49-F238E27FC236}">
                <a16:creationId xmlns:a16="http://schemas.microsoft.com/office/drawing/2014/main" id="{9EEDA3EE-AD60-41E0-9C54-B9E5FC7F7C96}"/>
              </a:ext>
            </a:extLst>
          </p:cNvPr>
          <p:cNvSpPr/>
          <p:nvPr/>
        </p:nvSpPr>
        <p:spPr>
          <a:xfrm>
            <a:off x="8500872" y="4334256"/>
            <a:ext cx="2764536" cy="310896"/>
          </a:xfrm>
          <a:prstGeom prst="rect">
            <a:avLst/>
          </a:prstGeom>
          <a:noFill/>
          <a:ln/>
        </p:spPr>
        <p:txBody>
          <a:bodyPr wrap="square" rtlCol="0" anchor="ctr"/>
          <a:lstStyle/>
          <a:p>
            <a:pPr marL="0" indent="0">
              <a:buNone/>
            </a:pPr>
            <a:r>
              <a:rPr lang="en-US" sz="1300" b="1" dirty="0">
                <a:solidFill>
                  <a:srgbClr val="7C3AED"/>
                </a:solidFill>
                <a:latin typeface="Aptos" pitchFamily="34" charset="0"/>
                <a:ea typeface="Aptos" pitchFamily="34" charset="-122"/>
                <a:cs typeface="Aptos" pitchFamily="34" charset="-120"/>
              </a:rPr>
              <a:t>Duration: 15 months</a:t>
            </a:r>
            <a:endParaRPr lang="en-US" sz="1300" dirty="0"/>
          </a:p>
        </p:txBody>
      </p:sp>
      <p:sp>
        <p:nvSpPr>
          <p:cNvPr id="22" name="Text 20">
            <a:extLst>
              <a:ext uri="{FF2B5EF4-FFF2-40B4-BE49-F238E27FC236}">
                <a16:creationId xmlns:a16="http://schemas.microsoft.com/office/drawing/2014/main" id="{316C61F0-F360-401B-8A7E-83CEE3D345A5}"/>
              </a:ext>
            </a:extLst>
          </p:cNvPr>
          <p:cNvSpPr/>
          <p:nvPr/>
        </p:nvSpPr>
        <p:spPr>
          <a:xfrm>
            <a:off x="207264" y="5098304"/>
            <a:ext cx="8717280" cy="1305544"/>
          </a:xfrm>
          <a:prstGeom prst="rect">
            <a:avLst/>
          </a:prstGeom>
          <a:noFill/>
          <a:ln/>
        </p:spPr>
        <p:txBody>
          <a:bodyPr wrap="square" rtlCol="0" anchor="ctr"/>
          <a:lstStyle/>
          <a:p>
            <a:pPr marL="0" indent="0">
              <a:buNone/>
            </a:pPr>
            <a:r>
              <a:rPr lang="en-US" sz="1100" b="1" dirty="0">
                <a:solidFill>
                  <a:srgbClr val="7030A0"/>
                </a:solidFill>
                <a:latin typeface="Aptos" pitchFamily="34" charset="0"/>
                <a:ea typeface="Aptos" pitchFamily="34" charset="-122"/>
                <a:cs typeface="Aptos" pitchFamily="34" charset="-120"/>
              </a:rPr>
              <a:t>Qualifying Comorbidities </a:t>
            </a:r>
          </a:p>
          <a:p>
            <a:pPr marL="0" indent="0">
              <a:buNone/>
            </a:pPr>
            <a:r>
              <a:rPr lang="en-US" sz="1100" dirty="0">
                <a:solidFill>
                  <a:srgbClr val="425466"/>
                </a:solidFill>
                <a:latin typeface="Aptos" pitchFamily="34" charset="0"/>
                <a:ea typeface="Aptos" pitchFamily="34" charset="-122"/>
                <a:cs typeface="Aptos" pitchFamily="34" charset="-120"/>
              </a:rPr>
              <a:t>ASCVD/Established CVD- IHD, CVD, PVD, Heart failure, </a:t>
            </a:r>
          </a:p>
          <a:p>
            <a:pPr marL="0" indent="0">
              <a:buNone/>
            </a:pPr>
            <a:r>
              <a:rPr lang="en-US" sz="1100" dirty="0">
                <a:solidFill>
                  <a:srgbClr val="425466"/>
                </a:solidFill>
                <a:latin typeface="Aptos" pitchFamily="34" charset="0"/>
                <a:ea typeface="Aptos" pitchFamily="34" charset="-122"/>
                <a:cs typeface="Aptos" pitchFamily="34" charset="-120"/>
              </a:rPr>
              <a:t>Hypertension – Established diagnosis on treatment, or meets NICE NG136 but declines medication</a:t>
            </a:r>
          </a:p>
          <a:p>
            <a:r>
              <a:rPr lang="en-US" sz="1100" dirty="0" err="1">
                <a:solidFill>
                  <a:srgbClr val="425466"/>
                </a:solidFill>
                <a:latin typeface="Aptos" pitchFamily="34" charset="0"/>
                <a:ea typeface="Aptos" pitchFamily="34" charset="-122"/>
                <a:cs typeface="Aptos" pitchFamily="34" charset="-120"/>
              </a:rPr>
              <a:t>Dyslipidaemia</a:t>
            </a:r>
            <a:r>
              <a:rPr lang="en-US" sz="1100" dirty="0">
                <a:solidFill>
                  <a:srgbClr val="425466"/>
                </a:solidFill>
                <a:latin typeface="Aptos" pitchFamily="34" charset="0"/>
                <a:ea typeface="Aptos" pitchFamily="34" charset="-122"/>
                <a:cs typeface="Aptos" pitchFamily="34" charset="-120"/>
              </a:rPr>
              <a:t> – Treated or </a:t>
            </a:r>
            <a:r>
              <a:rPr lang="en-GB" sz="1100" dirty="0">
                <a:solidFill>
                  <a:srgbClr val="425466"/>
                </a:solidFill>
                <a:latin typeface="Aptos" pitchFamily="34" charset="0"/>
                <a:ea typeface="Aptos" pitchFamily="34" charset="-122"/>
                <a:cs typeface="Aptos" pitchFamily="34" charset="-120"/>
              </a:rPr>
              <a:t>OR LDL ≥4.1 mmol/L, OR HDL &lt;1.0 mmol/L (men) or &lt;1.3 mmol/L (women), OR fasting triglycerides ≥1.7 mmol/L</a:t>
            </a:r>
            <a:endParaRPr lang="en-US" sz="1100" dirty="0">
              <a:solidFill>
                <a:srgbClr val="425466"/>
              </a:solidFill>
              <a:latin typeface="Aptos" pitchFamily="34" charset="0"/>
              <a:ea typeface="Aptos" pitchFamily="34" charset="-122"/>
              <a:cs typeface="Aptos" pitchFamily="34" charset="-120"/>
            </a:endParaRPr>
          </a:p>
          <a:p>
            <a:pPr marL="0" indent="0">
              <a:buNone/>
            </a:pPr>
            <a:r>
              <a:rPr lang="en-US" sz="1100" dirty="0">
                <a:solidFill>
                  <a:srgbClr val="425466"/>
                </a:solidFill>
                <a:latin typeface="Aptos" pitchFamily="34" charset="0"/>
                <a:ea typeface="Aptos" pitchFamily="34" charset="-122"/>
                <a:cs typeface="Aptos" pitchFamily="34" charset="-120"/>
              </a:rPr>
              <a:t>Obstructive sleep apnoea (OSA) – Severe enough to be eligible for CPAP </a:t>
            </a:r>
          </a:p>
          <a:p>
            <a:pPr marL="0" indent="0">
              <a:buNone/>
            </a:pPr>
            <a:r>
              <a:rPr lang="en-US" sz="1100" dirty="0">
                <a:solidFill>
                  <a:srgbClr val="425466"/>
                </a:solidFill>
                <a:latin typeface="Aptos" pitchFamily="34" charset="0"/>
                <a:ea typeface="Aptos" pitchFamily="34" charset="-122"/>
                <a:cs typeface="Aptos" pitchFamily="34" charset="-120"/>
              </a:rPr>
              <a:t>Type 2 Diabetes Mellitus</a:t>
            </a:r>
          </a:p>
          <a:p>
            <a:pPr marL="0" indent="0">
              <a:buNone/>
            </a:pPr>
            <a:r>
              <a:rPr lang="en-US" sz="1100" dirty="0">
                <a:solidFill>
                  <a:srgbClr val="425466"/>
                </a:solidFill>
                <a:latin typeface="Aptos" pitchFamily="34" charset="0"/>
                <a:ea typeface="Aptos" pitchFamily="34" charset="-122"/>
                <a:cs typeface="Aptos" pitchFamily="34" charset="-120"/>
              </a:rPr>
              <a:t>Equity adjustment: BMI threshold lowered by 2.5 kg/m² for specified ethnic groups</a:t>
            </a:r>
            <a:endParaRPr lang="en-US" sz="1100" dirty="0"/>
          </a:p>
        </p:txBody>
      </p:sp>
      <p:sp>
        <p:nvSpPr>
          <p:cNvPr id="23" name="Text 21">
            <a:extLst>
              <a:ext uri="{FF2B5EF4-FFF2-40B4-BE49-F238E27FC236}">
                <a16:creationId xmlns:a16="http://schemas.microsoft.com/office/drawing/2014/main" id="{8533C24D-A71E-432D-B269-11C6BF2A212A}"/>
              </a:ext>
            </a:extLst>
          </p:cNvPr>
          <p:cNvSpPr/>
          <p:nvPr/>
        </p:nvSpPr>
        <p:spPr>
          <a:xfrm>
            <a:off x="179832" y="6541008"/>
            <a:ext cx="9966960" cy="201168"/>
          </a:xfrm>
          <a:prstGeom prst="rect">
            <a:avLst/>
          </a:prstGeom>
          <a:noFill/>
          <a:ln/>
        </p:spPr>
        <p:txBody>
          <a:bodyPr wrap="square" rtlCol="0" anchor="ctr"/>
          <a:lstStyle/>
          <a:p>
            <a:pPr marL="0" indent="0">
              <a:buNone/>
            </a:pPr>
            <a:r>
              <a:rPr lang="en-US" sz="1000" dirty="0">
                <a:solidFill>
                  <a:srgbClr val="6B7280"/>
                </a:solidFill>
                <a:latin typeface="Aptos" pitchFamily="34" charset="0"/>
                <a:ea typeface="Aptos" pitchFamily="34" charset="-122"/>
                <a:cs typeface="Aptos" pitchFamily="34" charset="-120"/>
              </a:rPr>
              <a:t>Source: NHS England interim commissioning guidance for NICE TA1026 (tirzepatide for weight management)</a:t>
            </a:r>
            <a:endParaRPr lang="en-US" sz="1000" dirty="0"/>
          </a:p>
        </p:txBody>
      </p:sp>
      <p:sp>
        <p:nvSpPr>
          <p:cNvPr id="25" name="TextBox 24">
            <a:extLst>
              <a:ext uri="{FF2B5EF4-FFF2-40B4-BE49-F238E27FC236}">
                <a16:creationId xmlns:a16="http://schemas.microsoft.com/office/drawing/2014/main" id="{CFF064A2-D409-4C63-B1C2-FAFA0E4FDCCF}"/>
              </a:ext>
            </a:extLst>
          </p:cNvPr>
          <p:cNvSpPr txBox="1"/>
          <p:nvPr/>
        </p:nvSpPr>
        <p:spPr>
          <a:xfrm>
            <a:off x="1652016" y="1220200"/>
            <a:ext cx="1053494" cy="369332"/>
          </a:xfrm>
          <a:prstGeom prst="rect">
            <a:avLst/>
          </a:prstGeom>
          <a:noFill/>
        </p:spPr>
        <p:txBody>
          <a:bodyPr wrap="none" rtlCol="0">
            <a:spAutoFit/>
          </a:bodyPr>
          <a:lstStyle/>
          <a:p>
            <a:r>
              <a:rPr lang="en-GB" dirty="0"/>
              <a:t>Cohort 1 </a:t>
            </a:r>
          </a:p>
        </p:txBody>
      </p:sp>
      <p:sp>
        <p:nvSpPr>
          <p:cNvPr id="26" name="TextBox 25">
            <a:extLst>
              <a:ext uri="{FF2B5EF4-FFF2-40B4-BE49-F238E27FC236}">
                <a16:creationId xmlns:a16="http://schemas.microsoft.com/office/drawing/2014/main" id="{77969B62-8A7A-46F9-942C-7EE19AEF9CC5}"/>
              </a:ext>
            </a:extLst>
          </p:cNvPr>
          <p:cNvSpPr txBox="1"/>
          <p:nvPr/>
        </p:nvSpPr>
        <p:spPr>
          <a:xfrm>
            <a:off x="5569253" y="1183362"/>
            <a:ext cx="1053494" cy="369332"/>
          </a:xfrm>
          <a:prstGeom prst="rect">
            <a:avLst/>
          </a:prstGeom>
          <a:noFill/>
        </p:spPr>
        <p:txBody>
          <a:bodyPr wrap="none" rtlCol="0">
            <a:spAutoFit/>
          </a:bodyPr>
          <a:lstStyle/>
          <a:p>
            <a:r>
              <a:rPr lang="en-GB" dirty="0"/>
              <a:t>Cohort 2 </a:t>
            </a:r>
          </a:p>
        </p:txBody>
      </p:sp>
      <p:sp>
        <p:nvSpPr>
          <p:cNvPr id="27" name="TextBox 26">
            <a:extLst>
              <a:ext uri="{FF2B5EF4-FFF2-40B4-BE49-F238E27FC236}">
                <a16:creationId xmlns:a16="http://schemas.microsoft.com/office/drawing/2014/main" id="{8C18BC3C-0F69-4DDC-8610-6D69EFE70960}"/>
              </a:ext>
            </a:extLst>
          </p:cNvPr>
          <p:cNvSpPr txBox="1"/>
          <p:nvPr/>
        </p:nvSpPr>
        <p:spPr>
          <a:xfrm>
            <a:off x="9486490" y="1104114"/>
            <a:ext cx="1000595" cy="369332"/>
          </a:xfrm>
          <a:prstGeom prst="rect">
            <a:avLst/>
          </a:prstGeom>
          <a:noFill/>
        </p:spPr>
        <p:txBody>
          <a:bodyPr wrap="none" rtlCol="0">
            <a:spAutoFit/>
          </a:bodyPr>
          <a:lstStyle/>
          <a:p>
            <a:r>
              <a:rPr lang="en-GB" dirty="0"/>
              <a:t>Cohort 3</a:t>
            </a:r>
          </a:p>
        </p:txBody>
      </p:sp>
    </p:spTree>
    <p:extLst>
      <p:ext uri="{BB962C8B-B14F-4D97-AF65-F5344CB8AC3E}">
        <p14:creationId xmlns:p14="http://schemas.microsoft.com/office/powerpoint/2010/main" val="3218534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14DB-0453-4FB2-B65C-B90681B5BCC5}"/>
              </a:ext>
            </a:extLst>
          </p:cNvPr>
          <p:cNvSpPr>
            <a:spLocks noGrp="1"/>
          </p:cNvSpPr>
          <p:nvPr>
            <p:ph type="title"/>
          </p:nvPr>
        </p:nvSpPr>
        <p:spPr>
          <a:xfrm>
            <a:off x="984504" y="0"/>
            <a:ext cx="10515600" cy="1325563"/>
          </a:xfrm>
        </p:spPr>
        <p:txBody>
          <a:bodyPr/>
          <a:lstStyle/>
          <a:p>
            <a:r>
              <a:rPr lang="en-GB" dirty="0" err="1"/>
              <a:t>Tirzepatide</a:t>
            </a:r>
            <a:r>
              <a:rPr lang="en-GB" dirty="0"/>
              <a:t> Roll Out – South Yorkshire </a:t>
            </a:r>
          </a:p>
        </p:txBody>
      </p:sp>
      <p:sp>
        <p:nvSpPr>
          <p:cNvPr id="3" name="Content Placeholder 2">
            <a:extLst>
              <a:ext uri="{FF2B5EF4-FFF2-40B4-BE49-F238E27FC236}">
                <a16:creationId xmlns:a16="http://schemas.microsoft.com/office/drawing/2014/main" id="{DFCA7FD9-A1F2-424B-9990-D7068555CF63}"/>
              </a:ext>
            </a:extLst>
          </p:cNvPr>
          <p:cNvSpPr>
            <a:spLocks noGrp="1"/>
          </p:cNvSpPr>
          <p:nvPr>
            <p:ph idx="1"/>
          </p:nvPr>
        </p:nvSpPr>
        <p:spPr>
          <a:xfrm>
            <a:off x="207264" y="1548384"/>
            <a:ext cx="12070080" cy="5193791"/>
          </a:xfrm>
        </p:spPr>
        <p:txBody>
          <a:bodyPr>
            <a:normAutofit/>
          </a:bodyPr>
          <a:lstStyle/>
          <a:p>
            <a:r>
              <a:rPr lang="en-GB" dirty="0"/>
              <a:t>Robust governance: robust clinical guideline, pathway  and operating guidance</a:t>
            </a:r>
          </a:p>
          <a:p>
            <a:r>
              <a:rPr lang="en-GB" dirty="0"/>
              <a:t>Phased rollout: Cohort based , linked to mandated wraparound support</a:t>
            </a:r>
          </a:p>
          <a:p>
            <a:r>
              <a:rPr lang="en-GB" dirty="0"/>
              <a:t>Primary care-led delivery: GP assessment, initiation oversight and ongoing monitoring/review</a:t>
            </a:r>
          </a:p>
          <a:p>
            <a:r>
              <a:rPr lang="en-GB" dirty="0"/>
              <a:t>Wraparound first: behavioural support must start before the first prescription is issued</a:t>
            </a:r>
          </a:p>
          <a:p>
            <a:r>
              <a:rPr lang="en-GB" dirty="0"/>
              <a:t>Structured Follow-up: structured titration and follow up schedule through to maintenance and after completing treatment</a:t>
            </a:r>
          </a:p>
          <a:p>
            <a:r>
              <a:rPr lang="en-GB" dirty="0"/>
              <a:t>Defined stopping rules: clear discontinuation criteria, maximum treatment duration (2 years ) and 1 year post treatment support plan </a:t>
            </a:r>
          </a:p>
        </p:txBody>
      </p:sp>
    </p:spTree>
    <p:extLst>
      <p:ext uri="{BB962C8B-B14F-4D97-AF65-F5344CB8AC3E}">
        <p14:creationId xmlns:p14="http://schemas.microsoft.com/office/powerpoint/2010/main" val="296427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F9497-F5C9-482B-AC98-BD98B89AA2EB}"/>
              </a:ext>
            </a:extLst>
          </p:cNvPr>
          <p:cNvSpPr>
            <a:spLocks noGrp="1"/>
          </p:cNvSpPr>
          <p:nvPr>
            <p:ph type="ctrTitle"/>
          </p:nvPr>
        </p:nvSpPr>
        <p:spPr/>
        <p:txBody>
          <a:bodyPr>
            <a:normAutofit fontScale="90000"/>
          </a:bodyPr>
          <a:lstStyle/>
          <a:p>
            <a:br>
              <a:rPr lang="en-GB" dirty="0"/>
            </a:br>
            <a:r>
              <a:rPr lang="en-GB" dirty="0"/>
              <a:t>Working the Pathway – ELIGIBILITY AND ASSESSMENT  FOR TIRZEPATIDE</a:t>
            </a:r>
          </a:p>
        </p:txBody>
      </p:sp>
    </p:spTree>
    <p:extLst>
      <p:ext uri="{BB962C8B-B14F-4D97-AF65-F5344CB8AC3E}">
        <p14:creationId xmlns:p14="http://schemas.microsoft.com/office/powerpoint/2010/main" val="1110557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041AEC-12E9-4C08-83BD-CF0BAB7CE144}"/>
              </a:ext>
            </a:extLst>
          </p:cNvPr>
          <p:cNvSpPr>
            <a:spLocks noGrp="1"/>
          </p:cNvSpPr>
          <p:nvPr>
            <p:ph type="title"/>
          </p:nvPr>
        </p:nvSpPr>
        <p:spPr/>
        <p:txBody>
          <a:bodyPr/>
          <a:lstStyle/>
          <a:p>
            <a:r>
              <a:rPr lang="en-GB" dirty="0"/>
              <a:t>Step 1: Eligibility </a:t>
            </a:r>
          </a:p>
        </p:txBody>
      </p:sp>
    </p:spTree>
    <p:extLst>
      <p:ext uri="{BB962C8B-B14F-4D97-AF65-F5344CB8AC3E}">
        <p14:creationId xmlns:p14="http://schemas.microsoft.com/office/powerpoint/2010/main" val="254915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D00F-A7FE-4C62-A005-9C6450A40A6E}"/>
              </a:ext>
            </a:extLst>
          </p:cNvPr>
          <p:cNvSpPr>
            <a:spLocks noGrp="1"/>
          </p:cNvSpPr>
          <p:nvPr>
            <p:ph type="title"/>
          </p:nvPr>
        </p:nvSpPr>
        <p:spPr>
          <a:xfrm>
            <a:off x="0" y="145669"/>
            <a:ext cx="11740896" cy="744347"/>
          </a:xfrm>
        </p:spPr>
        <p:txBody>
          <a:bodyPr>
            <a:normAutofit fontScale="90000"/>
          </a:bodyPr>
          <a:lstStyle/>
          <a:p>
            <a:r>
              <a:rPr lang="en-GB" dirty="0"/>
              <a:t>Operationalising </a:t>
            </a:r>
            <a:r>
              <a:rPr lang="en-GB" dirty="0" err="1"/>
              <a:t>Tirzepatide</a:t>
            </a:r>
            <a:r>
              <a:rPr lang="en-GB" dirty="0"/>
              <a:t> Eligibility (</a:t>
            </a:r>
            <a:r>
              <a:rPr lang="en-GB" dirty="0" err="1"/>
              <a:t>SystmOneEMIS</a:t>
            </a:r>
            <a:r>
              <a:rPr lang="en-GB" dirty="0"/>
              <a:t>)</a:t>
            </a:r>
            <a:br>
              <a:rPr lang="en-GB" dirty="0"/>
            </a:br>
            <a:endParaRPr lang="en-GB" dirty="0"/>
          </a:p>
        </p:txBody>
      </p:sp>
      <p:sp>
        <p:nvSpPr>
          <p:cNvPr id="3" name="Content Placeholder 2">
            <a:extLst>
              <a:ext uri="{FF2B5EF4-FFF2-40B4-BE49-F238E27FC236}">
                <a16:creationId xmlns:a16="http://schemas.microsoft.com/office/drawing/2014/main" id="{99CE4162-864E-4F16-88BE-8C9DCC706A1D}"/>
              </a:ext>
            </a:extLst>
          </p:cNvPr>
          <p:cNvSpPr>
            <a:spLocks noGrp="1"/>
          </p:cNvSpPr>
          <p:nvPr>
            <p:ph idx="1"/>
          </p:nvPr>
        </p:nvSpPr>
        <p:spPr>
          <a:xfrm>
            <a:off x="121920" y="1194816"/>
            <a:ext cx="11740896" cy="5517515"/>
          </a:xfrm>
        </p:spPr>
        <p:txBody>
          <a:bodyPr>
            <a:normAutofit/>
          </a:bodyPr>
          <a:lstStyle/>
          <a:p>
            <a:pPr marL="254000" indent="-254000">
              <a:lnSpc>
                <a:spcPct val="115000"/>
              </a:lnSpc>
              <a:spcAft>
                <a:spcPts val="800"/>
              </a:spcAft>
              <a:buSzPct val="100000"/>
            </a:pPr>
            <a:r>
              <a:rPr lang="en-US" dirty="0">
                <a:solidFill>
                  <a:srgbClr val="1B1B1B"/>
                </a:solidFill>
                <a:latin typeface="Calibri" pitchFamily="34" charset="0"/>
                <a:ea typeface="Calibri" pitchFamily="34" charset="-122"/>
                <a:cs typeface="Calibri" pitchFamily="34" charset="-120"/>
              </a:rPr>
              <a:t>SY ICB searches may be available, but depends heavily on accurate clinical coding.</a:t>
            </a:r>
          </a:p>
          <a:p>
            <a:pPr marL="254000" indent="-254000">
              <a:lnSpc>
                <a:spcPct val="115000"/>
              </a:lnSpc>
              <a:spcAft>
                <a:spcPts val="800"/>
              </a:spcAft>
              <a:buSzPct val="100000"/>
            </a:pPr>
            <a:r>
              <a:rPr lang="en-US" dirty="0">
                <a:solidFill>
                  <a:srgbClr val="1B1B1B"/>
                </a:solidFill>
                <a:latin typeface="Calibri" pitchFamily="34" charset="0"/>
                <a:ea typeface="Calibri" pitchFamily="34" charset="-122"/>
                <a:cs typeface="Calibri" pitchFamily="34" charset="-120"/>
              </a:rPr>
              <a:t>Incorrect or incomplete coding may mean eligible patients are missed.</a:t>
            </a:r>
          </a:p>
          <a:p>
            <a:pPr marL="254000" indent="-254000">
              <a:lnSpc>
                <a:spcPct val="115000"/>
              </a:lnSpc>
              <a:spcAft>
                <a:spcPts val="800"/>
              </a:spcAft>
              <a:buSzPct val="100000"/>
            </a:pPr>
            <a:r>
              <a:rPr lang="en-US" dirty="0">
                <a:solidFill>
                  <a:srgbClr val="1B1B1B"/>
                </a:solidFill>
                <a:latin typeface="Calibri" pitchFamily="34" charset="0"/>
                <a:ea typeface="Calibri" pitchFamily="34" charset="-122"/>
                <a:cs typeface="Calibri" pitchFamily="34" charset="-120"/>
              </a:rPr>
              <a:t>Code co-morbidities accurately to ensure correct eligibility and payment.</a:t>
            </a:r>
          </a:p>
          <a:p>
            <a:pPr marL="254000" indent="-254000">
              <a:lnSpc>
                <a:spcPct val="115000"/>
              </a:lnSpc>
              <a:spcAft>
                <a:spcPts val="800"/>
              </a:spcAft>
              <a:buSzPct val="100000"/>
            </a:pPr>
            <a:r>
              <a:rPr lang="en-US" dirty="0">
                <a:solidFill>
                  <a:srgbClr val="1B1B1B"/>
                </a:solidFill>
                <a:latin typeface="Calibri" pitchFamily="34" charset="0"/>
                <a:ea typeface="Calibri" pitchFamily="34" charset="-122"/>
                <a:cs typeface="Calibri" pitchFamily="34" charset="-120"/>
              </a:rPr>
              <a:t>For people living with diabetes, make sure all key care processes are completed and recorded.</a:t>
            </a:r>
          </a:p>
          <a:p>
            <a:pPr marL="254000" indent="-254000">
              <a:lnSpc>
                <a:spcPct val="115000"/>
              </a:lnSpc>
              <a:spcAft>
                <a:spcPts val="800"/>
              </a:spcAft>
              <a:buSzPct val="100000"/>
            </a:pPr>
            <a:r>
              <a:rPr lang="en-US" dirty="0">
                <a:solidFill>
                  <a:srgbClr val="1B1B1B"/>
                </a:solidFill>
                <a:latin typeface="Calibri" pitchFamily="34" charset="0"/>
                <a:ea typeface="Calibri" pitchFamily="34" charset="-122"/>
                <a:cs typeface="Calibri" pitchFamily="34" charset="-120"/>
              </a:rPr>
              <a:t>Validate the active cohort and apply current ICB eligibility rules(e.g. Cohort 1 : BMI ≥ 40 + ≥ 4 qualifying comorbidities</a:t>
            </a:r>
          </a:p>
          <a:p>
            <a:pPr marL="0" indent="0">
              <a:buNone/>
            </a:pPr>
            <a:endParaRPr lang="en-GB" dirty="0"/>
          </a:p>
        </p:txBody>
      </p:sp>
    </p:spTree>
    <p:extLst>
      <p:ext uri="{BB962C8B-B14F-4D97-AF65-F5344CB8AC3E}">
        <p14:creationId xmlns:p14="http://schemas.microsoft.com/office/powerpoint/2010/main" val="3088682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64D95F-177F-52D4-8E22-65B6BFED642B}"/>
              </a:ext>
            </a:extLst>
          </p:cNvPr>
          <p:cNvPicPr>
            <a:picLocks noChangeAspect="1"/>
          </p:cNvPicPr>
          <p:nvPr/>
        </p:nvPicPr>
        <p:blipFill>
          <a:blip r:embed="rId2">
            <a:alphaModFix amt="35000"/>
          </a:blip>
          <a:srcRect t="1454" b="11336"/>
          <a:stretch>
            <a:fillRect/>
          </a:stretch>
        </p:blipFill>
        <p:spPr>
          <a:xfrm>
            <a:off x="0" y="10"/>
            <a:ext cx="12191980" cy="6857990"/>
          </a:xfrm>
          <a:prstGeom prst="rect">
            <a:avLst/>
          </a:prstGeom>
        </p:spPr>
      </p:pic>
      <p:sp>
        <p:nvSpPr>
          <p:cNvPr id="6" name="Google Shape;60;p14">
            <a:extLst>
              <a:ext uri="{FF2B5EF4-FFF2-40B4-BE49-F238E27FC236}">
                <a16:creationId xmlns:a16="http://schemas.microsoft.com/office/drawing/2014/main" id="{0FA173D3-9F91-9E4E-9408-DF414FBF9010}"/>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spc="100" dirty="0">
                <a:solidFill>
                  <a:srgbClr val="FFFF00"/>
                </a:solidFill>
              </a:rPr>
              <a:t>Session Objectives</a:t>
            </a:r>
          </a:p>
        </p:txBody>
      </p:sp>
      <p:graphicFrame>
        <p:nvGraphicFramePr>
          <p:cNvPr id="5" name="Google Shape;61;p14">
            <a:extLst>
              <a:ext uri="{FF2B5EF4-FFF2-40B4-BE49-F238E27FC236}">
                <a16:creationId xmlns:a16="http://schemas.microsoft.com/office/drawing/2014/main" id="{D0B1790F-1105-234D-A5BB-D6535FC638C1}"/>
              </a:ext>
            </a:extLst>
          </p:cNvPr>
          <p:cNvGraphicFramePr/>
          <p:nvPr>
            <p:extLst>
              <p:ext uri="{D42A27DB-BD31-4B8C-83A1-F6EECF244321}">
                <p14:modId xmlns:p14="http://schemas.microsoft.com/office/powerpoint/2010/main" val="1344310656"/>
              </p:ext>
            </p:extLst>
          </p:nvPr>
        </p:nvGraphicFramePr>
        <p:xfrm>
          <a:off x="231493" y="1380565"/>
          <a:ext cx="11875625" cy="547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43676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4E5F-6129-42B2-9695-744CCF704561}"/>
              </a:ext>
            </a:extLst>
          </p:cNvPr>
          <p:cNvSpPr txBox="1">
            <a:spLocks/>
          </p:cNvSpPr>
          <p:nvPr/>
        </p:nvSpPr>
        <p:spPr>
          <a:xfrm>
            <a:off x="660041" y="2767106"/>
            <a:ext cx="2880828" cy="3071906"/>
          </a:xfrm>
          <a:prstGeom prst="rect">
            <a:avLst/>
          </a:prstGeom>
          <a:solidFill>
            <a:srgbClr val="7030A0"/>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rgbClr val="FFFFFF"/>
              </a:solidFill>
            </a:endParaRPr>
          </a:p>
          <a:p>
            <a:pPr algn="ctr"/>
            <a:r>
              <a:rPr lang="en-US" sz="4000" b="1" dirty="0">
                <a:solidFill>
                  <a:srgbClr val="FFFFFF"/>
                </a:solidFill>
              </a:rPr>
              <a:t>Step 2 Assessment</a:t>
            </a:r>
          </a:p>
        </p:txBody>
      </p:sp>
      <p:pic>
        <p:nvPicPr>
          <p:cNvPr id="3" name="Picture 2" descr="A screenshot of a computer&#10;&#10;Description automatically generated">
            <a:extLst>
              <a:ext uri="{FF2B5EF4-FFF2-40B4-BE49-F238E27FC236}">
                <a16:creationId xmlns:a16="http://schemas.microsoft.com/office/drawing/2014/main" id="{C582BE24-A6D3-4EAB-BFCB-93BD554E763E}"/>
              </a:ext>
            </a:extLst>
          </p:cNvPr>
          <p:cNvPicPr>
            <a:picLocks noChangeAspect="1"/>
          </p:cNvPicPr>
          <p:nvPr/>
        </p:nvPicPr>
        <p:blipFill rotWithShape="1">
          <a:blip r:embed="rId2">
            <a:extLst>
              <a:ext uri="{28A0092B-C50C-407E-A947-70E740481C1C}">
                <a14:useLocalDpi xmlns:a14="http://schemas.microsoft.com/office/drawing/2010/main" val="0"/>
              </a:ext>
            </a:extLst>
          </a:blip>
          <a:srcRect l="14437" t="17658" r="14515" b="3784"/>
          <a:stretch/>
        </p:blipFill>
        <p:spPr>
          <a:xfrm>
            <a:off x="3540869" y="0"/>
            <a:ext cx="8651131" cy="6620256"/>
          </a:xfrm>
          <a:prstGeom prst="rect">
            <a:avLst/>
          </a:prstGeom>
        </p:spPr>
      </p:pic>
    </p:spTree>
    <p:extLst>
      <p:ext uri="{BB962C8B-B14F-4D97-AF65-F5344CB8AC3E}">
        <p14:creationId xmlns:p14="http://schemas.microsoft.com/office/powerpoint/2010/main" val="4230161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FD956A-1E1E-4112-ABD3-325DF6ACD9AF}"/>
              </a:ext>
            </a:extLst>
          </p:cNvPr>
          <p:cNvGraphicFramePr>
            <a:graphicFrameLocks noGrp="1"/>
          </p:cNvGraphicFramePr>
          <p:nvPr/>
        </p:nvGraphicFramePr>
        <p:xfrm>
          <a:off x="294968" y="1327355"/>
          <a:ext cx="11503745" cy="5220926"/>
        </p:xfrm>
        <a:graphic>
          <a:graphicData uri="http://schemas.openxmlformats.org/drawingml/2006/table">
            <a:tbl>
              <a:tblPr firstRow="1" firstCol="1" bandRow="1"/>
              <a:tblGrid>
                <a:gridCol w="3030084">
                  <a:extLst>
                    <a:ext uri="{9D8B030D-6E8A-4147-A177-3AD203B41FA5}">
                      <a16:colId xmlns:a16="http://schemas.microsoft.com/office/drawing/2014/main" val="1909590001"/>
                    </a:ext>
                  </a:extLst>
                </a:gridCol>
                <a:gridCol w="858179">
                  <a:extLst>
                    <a:ext uri="{9D8B030D-6E8A-4147-A177-3AD203B41FA5}">
                      <a16:colId xmlns:a16="http://schemas.microsoft.com/office/drawing/2014/main" val="2240184659"/>
                    </a:ext>
                  </a:extLst>
                </a:gridCol>
                <a:gridCol w="404932">
                  <a:extLst>
                    <a:ext uri="{9D8B030D-6E8A-4147-A177-3AD203B41FA5}">
                      <a16:colId xmlns:a16="http://schemas.microsoft.com/office/drawing/2014/main" val="4028923178"/>
                    </a:ext>
                  </a:extLst>
                </a:gridCol>
                <a:gridCol w="404932">
                  <a:extLst>
                    <a:ext uri="{9D8B030D-6E8A-4147-A177-3AD203B41FA5}">
                      <a16:colId xmlns:a16="http://schemas.microsoft.com/office/drawing/2014/main" val="423035387"/>
                    </a:ext>
                  </a:extLst>
                </a:gridCol>
                <a:gridCol w="404932">
                  <a:extLst>
                    <a:ext uri="{9D8B030D-6E8A-4147-A177-3AD203B41FA5}">
                      <a16:colId xmlns:a16="http://schemas.microsoft.com/office/drawing/2014/main" val="633933455"/>
                    </a:ext>
                  </a:extLst>
                </a:gridCol>
                <a:gridCol w="404932">
                  <a:extLst>
                    <a:ext uri="{9D8B030D-6E8A-4147-A177-3AD203B41FA5}">
                      <a16:colId xmlns:a16="http://schemas.microsoft.com/office/drawing/2014/main" val="2577966805"/>
                    </a:ext>
                  </a:extLst>
                </a:gridCol>
                <a:gridCol w="404932">
                  <a:extLst>
                    <a:ext uri="{9D8B030D-6E8A-4147-A177-3AD203B41FA5}">
                      <a16:colId xmlns:a16="http://schemas.microsoft.com/office/drawing/2014/main" val="2081670275"/>
                    </a:ext>
                  </a:extLst>
                </a:gridCol>
                <a:gridCol w="404932">
                  <a:extLst>
                    <a:ext uri="{9D8B030D-6E8A-4147-A177-3AD203B41FA5}">
                      <a16:colId xmlns:a16="http://schemas.microsoft.com/office/drawing/2014/main" val="4293031659"/>
                    </a:ext>
                  </a:extLst>
                </a:gridCol>
                <a:gridCol w="404932">
                  <a:extLst>
                    <a:ext uri="{9D8B030D-6E8A-4147-A177-3AD203B41FA5}">
                      <a16:colId xmlns:a16="http://schemas.microsoft.com/office/drawing/2014/main" val="3625535552"/>
                    </a:ext>
                  </a:extLst>
                </a:gridCol>
                <a:gridCol w="404932">
                  <a:extLst>
                    <a:ext uri="{9D8B030D-6E8A-4147-A177-3AD203B41FA5}">
                      <a16:colId xmlns:a16="http://schemas.microsoft.com/office/drawing/2014/main" val="2420110463"/>
                    </a:ext>
                  </a:extLst>
                </a:gridCol>
                <a:gridCol w="549880">
                  <a:extLst>
                    <a:ext uri="{9D8B030D-6E8A-4147-A177-3AD203B41FA5}">
                      <a16:colId xmlns:a16="http://schemas.microsoft.com/office/drawing/2014/main" val="3141926834"/>
                    </a:ext>
                  </a:extLst>
                </a:gridCol>
                <a:gridCol w="549880">
                  <a:extLst>
                    <a:ext uri="{9D8B030D-6E8A-4147-A177-3AD203B41FA5}">
                      <a16:colId xmlns:a16="http://schemas.microsoft.com/office/drawing/2014/main" val="2195942896"/>
                    </a:ext>
                  </a:extLst>
                </a:gridCol>
                <a:gridCol w="549880">
                  <a:extLst>
                    <a:ext uri="{9D8B030D-6E8A-4147-A177-3AD203B41FA5}">
                      <a16:colId xmlns:a16="http://schemas.microsoft.com/office/drawing/2014/main" val="4062872324"/>
                    </a:ext>
                  </a:extLst>
                </a:gridCol>
                <a:gridCol w="556780">
                  <a:extLst>
                    <a:ext uri="{9D8B030D-6E8A-4147-A177-3AD203B41FA5}">
                      <a16:colId xmlns:a16="http://schemas.microsoft.com/office/drawing/2014/main" val="3725837972"/>
                    </a:ext>
                  </a:extLst>
                </a:gridCol>
                <a:gridCol w="556780">
                  <a:extLst>
                    <a:ext uri="{9D8B030D-6E8A-4147-A177-3AD203B41FA5}">
                      <a16:colId xmlns:a16="http://schemas.microsoft.com/office/drawing/2014/main" val="299570172"/>
                    </a:ext>
                  </a:extLst>
                </a:gridCol>
                <a:gridCol w="404932">
                  <a:extLst>
                    <a:ext uri="{9D8B030D-6E8A-4147-A177-3AD203B41FA5}">
                      <a16:colId xmlns:a16="http://schemas.microsoft.com/office/drawing/2014/main" val="3263317774"/>
                    </a:ext>
                  </a:extLst>
                </a:gridCol>
                <a:gridCol w="404932">
                  <a:extLst>
                    <a:ext uri="{9D8B030D-6E8A-4147-A177-3AD203B41FA5}">
                      <a16:colId xmlns:a16="http://schemas.microsoft.com/office/drawing/2014/main" val="3693421332"/>
                    </a:ext>
                  </a:extLst>
                </a:gridCol>
                <a:gridCol w="390004">
                  <a:extLst>
                    <a:ext uri="{9D8B030D-6E8A-4147-A177-3AD203B41FA5}">
                      <a16:colId xmlns:a16="http://schemas.microsoft.com/office/drawing/2014/main" val="659149192"/>
                    </a:ext>
                  </a:extLst>
                </a:gridCol>
                <a:gridCol w="412958">
                  <a:extLst>
                    <a:ext uri="{9D8B030D-6E8A-4147-A177-3AD203B41FA5}">
                      <a16:colId xmlns:a16="http://schemas.microsoft.com/office/drawing/2014/main" val="1764633081"/>
                    </a:ext>
                  </a:extLst>
                </a:gridCol>
              </a:tblGrid>
              <a:tr h="916007">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Stage pathway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gridSpan="13">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 12 months </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 weekly)</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Second 12 months (quarterly)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064818"/>
                  </a:ext>
                </a:extLst>
              </a:tr>
              <a:tr h="388604">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521000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Initial Assessment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49846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 measurements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166728"/>
                  </a:ext>
                </a:extLst>
              </a:tr>
              <a:tr h="232883">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Commencement app</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72570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Reviews &amp; titration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592794"/>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max tolerated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795270"/>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Maintenance reviews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338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Measurements/bloods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422804229"/>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Annual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794194202"/>
                  </a:ext>
                </a:extLst>
              </a:tr>
              <a:tr h="2107592">
                <a:tc gridSpan="19">
                  <a:txBody>
                    <a:bodyPr/>
                    <a:lstStyle/>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NB: The timing of the six months post maximum tolerated dose review will vary between patients depending on how quickly they have been titrated and the maximum dose achieved.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appts coloured: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Blue </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 be </a:t>
                      </a: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face to face</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appts (unless exceptional circumstances).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Green</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for the remaining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 weekly reviews</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it is up to clinical judgement and patient wishes as to whether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 of them could be done remotely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with the patient recording their weight 4 weekly either at home or in the practice (e.g. if the practice has a weighing scale in the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wating</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room). But as a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minimum, the patient must be reviewed face to face and have a HCP recorded weight documented at least three monthly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Orange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If continuing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tirzepatide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beyond the six-month maximum tolerated review</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 minimum of quarterly reviews face to face with HCP recorded weights are needed.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800"/>
                        </a:spcAft>
                      </a:pP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Bloods and baseline measurements may be undertaken by a healthcare assistant. All other appointments must be undertaken by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appropriately trained and qualified prescribing health care professionals.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2381839"/>
                  </a:ext>
                </a:extLst>
              </a:tr>
            </a:tbl>
          </a:graphicData>
        </a:graphic>
      </p:graphicFrame>
    </p:spTree>
    <p:extLst>
      <p:ext uri="{BB962C8B-B14F-4D97-AF65-F5344CB8AC3E}">
        <p14:creationId xmlns:p14="http://schemas.microsoft.com/office/powerpoint/2010/main" val="3000046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B6CC-05D1-41BF-9848-5408A365E708}"/>
              </a:ext>
            </a:extLst>
          </p:cNvPr>
          <p:cNvSpPr>
            <a:spLocks noGrp="1"/>
          </p:cNvSpPr>
          <p:nvPr>
            <p:ph type="title"/>
          </p:nvPr>
        </p:nvSpPr>
        <p:spPr>
          <a:xfrm>
            <a:off x="0" y="-180630"/>
            <a:ext cx="10515600" cy="1325563"/>
          </a:xfrm>
        </p:spPr>
        <p:txBody>
          <a:bodyPr/>
          <a:lstStyle/>
          <a:p>
            <a:r>
              <a:rPr lang="en-GB" dirty="0"/>
              <a:t>Case 1 : Mr AZ</a:t>
            </a:r>
          </a:p>
        </p:txBody>
      </p:sp>
      <p:sp>
        <p:nvSpPr>
          <p:cNvPr id="3" name="Content Placeholder 2">
            <a:extLst>
              <a:ext uri="{FF2B5EF4-FFF2-40B4-BE49-F238E27FC236}">
                <a16:creationId xmlns:a16="http://schemas.microsoft.com/office/drawing/2014/main" id="{22F63E5D-6EE0-4120-8433-AB0506A8EDF7}"/>
              </a:ext>
            </a:extLst>
          </p:cNvPr>
          <p:cNvSpPr>
            <a:spLocks noGrp="1"/>
          </p:cNvSpPr>
          <p:nvPr>
            <p:ph sz="half" idx="1"/>
          </p:nvPr>
        </p:nvSpPr>
        <p:spPr>
          <a:xfrm>
            <a:off x="153991" y="985584"/>
            <a:ext cx="4838700" cy="5183187"/>
          </a:xfrm>
        </p:spPr>
        <p:txBody>
          <a:bodyPr>
            <a:normAutofit fontScale="62500" lnSpcReduction="20000"/>
          </a:bodyPr>
          <a:lstStyle/>
          <a:p>
            <a:r>
              <a:rPr lang="en-GB" dirty="0"/>
              <a:t>- Age: 44years</a:t>
            </a:r>
          </a:p>
          <a:p>
            <a:r>
              <a:rPr lang="en-GB" dirty="0"/>
              <a:t>- BMI: 44.2kg/m² (Class III Obesity)</a:t>
            </a:r>
          </a:p>
          <a:p>
            <a:r>
              <a:rPr lang="en-GB" dirty="0"/>
              <a:t>- Weight: 120.4kg, Height: 165cm</a:t>
            </a:r>
          </a:p>
          <a:p>
            <a:r>
              <a:rPr lang="en-GB" dirty="0"/>
              <a:t>- Lives with wife and 2 children</a:t>
            </a:r>
          </a:p>
          <a:p>
            <a:r>
              <a:rPr lang="en-GB" dirty="0"/>
              <a:t>- Unemployed – long-term sick – back pain</a:t>
            </a:r>
          </a:p>
          <a:p>
            <a:pPr marL="0" indent="0">
              <a:buNone/>
            </a:pPr>
            <a:endParaRPr lang="en-GB" dirty="0"/>
          </a:p>
          <a:p>
            <a:pPr marL="0" indent="0">
              <a:buNone/>
            </a:pPr>
            <a:r>
              <a:rPr lang="en-GB" sz="3800" b="1" dirty="0">
                <a:solidFill>
                  <a:srgbClr val="C00000"/>
                </a:solidFill>
              </a:rPr>
              <a:t>Medical Background</a:t>
            </a:r>
          </a:p>
          <a:p>
            <a:pPr marL="0" indent="0">
              <a:buNone/>
            </a:pPr>
            <a:r>
              <a:rPr lang="en-GB" dirty="0"/>
              <a:t>Type 2 Diabetes Mellitus diagnosed  01/2017</a:t>
            </a:r>
          </a:p>
          <a:p>
            <a:pPr marL="0" indent="0">
              <a:buNone/>
            </a:pPr>
            <a:r>
              <a:rPr lang="en-GB" dirty="0"/>
              <a:t>Non-Alcoholic Fatty Liver Disease</a:t>
            </a:r>
          </a:p>
          <a:p>
            <a:pPr marL="0" indent="0">
              <a:buNone/>
            </a:pPr>
            <a:r>
              <a:rPr lang="en-GB" dirty="0"/>
              <a:t>Chronic Viral Hepatitis B</a:t>
            </a:r>
          </a:p>
          <a:p>
            <a:pPr marL="0" indent="0">
              <a:buNone/>
            </a:pPr>
            <a:r>
              <a:rPr lang="en-GB" dirty="0"/>
              <a:t>Stable Angina </a:t>
            </a:r>
          </a:p>
          <a:p>
            <a:pPr marL="0" indent="0">
              <a:buNone/>
            </a:pPr>
            <a:r>
              <a:rPr lang="en-GB" dirty="0"/>
              <a:t>Hypertension</a:t>
            </a:r>
          </a:p>
          <a:p>
            <a:pPr marL="0" indent="0">
              <a:buNone/>
            </a:pPr>
            <a:r>
              <a:rPr lang="en-GB" dirty="0"/>
              <a:t>Tumour of Nasal Cavity , surgery 2020</a:t>
            </a:r>
          </a:p>
          <a:p>
            <a:pPr marL="0" indent="0">
              <a:buNone/>
            </a:pPr>
            <a:r>
              <a:rPr lang="en-GB" dirty="0"/>
              <a:t>Obstructive Sleep Apnoea</a:t>
            </a:r>
          </a:p>
          <a:p>
            <a:pPr marL="0" indent="0">
              <a:buNone/>
            </a:pPr>
            <a:r>
              <a:rPr lang="en-GB" dirty="0"/>
              <a:t>Mixed Anxiety and Depression</a:t>
            </a:r>
          </a:p>
          <a:p>
            <a:pPr marL="0" indent="0">
              <a:buNone/>
            </a:pPr>
            <a:r>
              <a:rPr lang="en-GB" dirty="0"/>
              <a:t>Hyperlipidaemia </a:t>
            </a:r>
          </a:p>
          <a:p>
            <a:endParaRPr lang="en-GB" dirty="0"/>
          </a:p>
        </p:txBody>
      </p:sp>
      <p:sp>
        <p:nvSpPr>
          <p:cNvPr id="4" name="Content Placeholder 3">
            <a:extLst>
              <a:ext uri="{FF2B5EF4-FFF2-40B4-BE49-F238E27FC236}">
                <a16:creationId xmlns:a16="http://schemas.microsoft.com/office/drawing/2014/main" id="{F2518D71-2AA2-436C-8780-F41B84E39A16}"/>
              </a:ext>
            </a:extLst>
          </p:cNvPr>
          <p:cNvSpPr>
            <a:spLocks noGrp="1"/>
          </p:cNvSpPr>
          <p:nvPr>
            <p:ph sz="half" idx="2"/>
          </p:nvPr>
        </p:nvSpPr>
        <p:spPr>
          <a:xfrm>
            <a:off x="5020151" y="1107597"/>
            <a:ext cx="4358319" cy="3647283"/>
          </a:xfrm>
        </p:spPr>
        <p:txBody>
          <a:bodyPr>
            <a:normAutofit fontScale="62500" lnSpcReduction="20000"/>
          </a:bodyPr>
          <a:lstStyle/>
          <a:p>
            <a:pPr marL="0" indent="0">
              <a:buNone/>
            </a:pPr>
            <a:r>
              <a:rPr lang="en-GB" sz="3800" b="1" dirty="0">
                <a:solidFill>
                  <a:srgbClr val="C00000"/>
                </a:solidFill>
              </a:rPr>
              <a:t>Medications </a:t>
            </a:r>
          </a:p>
          <a:p>
            <a:pPr marL="0" indent="0">
              <a:buNone/>
            </a:pPr>
            <a:r>
              <a:rPr lang="en-GB" dirty="0" err="1"/>
              <a:t>Mounjaro</a:t>
            </a:r>
            <a:r>
              <a:rPr lang="en-GB" dirty="0"/>
              <a:t> 5mgs </a:t>
            </a:r>
          </a:p>
          <a:p>
            <a:pPr marL="0" indent="0">
              <a:buNone/>
            </a:pPr>
            <a:r>
              <a:rPr lang="en-GB" dirty="0"/>
              <a:t>Amlodipine 10mgs od</a:t>
            </a:r>
          </a:p>
          <a:p>
            <a:pPr marL="0" indent="0">
              <a:buNone/>
            </a:pPr>
            <a:r>
              <a:rPr lang="en-GB" dirty="0"/>
              <a:t>Aspirin Dispersible 75mgs od</a:t>
            </a:r>
          </a:p>
          <a:p>
            <a:pPr marL="0" indent="0">
              <a:buNone/>
            </a:pPr>
            <a:r>
              <a:rPr lang="en-GB" dirty="0"/>
              <a:t>Bisoprolol 5mgs od</a:t>
            </a:r>
          </a:p>
          <a:p>
            <a:pPr marL="0" indent="0">
              <a:buNone/>
            </a:pPr>
            <a:r>
              <a:rPr lang="en-GB" dirty="0"/>
              <a:t>GTN Spray PRN</a:t>
            </a:r>
          </a:p>
          <a:p>
            <a:pPr marL="0" indent="0">
              <a:buNone/>
            </a:pPr>
            <a:r>
              <a:rPr lang="en-GB" dirty="0"/>
              <a:t>Metformin 1grams bd</a:t>
            </a:r>
          </a:p>
          <a:p>
            <a:pPr marL="0" indent="0">
              <a:buNone/>
            </a:pPr>
            <a:r>
              <a:rPr lang="en-GB" dirty="0"/>
              <a:t>Omeprazole GR 20mgs od</a:t>
            </a:r>
          </a:p>
          <a:p>
            <a:pPr marL="0" indent="0">
              <a:buNone/>
            </a:pPr>
            <a:r>
              <a:rPr lang="en-GB" dirty="0"/>
              <a:t>Ramipril 2.5mgs od</a:t>
            </a:r>
          </a:p>
          <a:p>
            <a:pPr marL="0" indent="0">
              <a:buNone/>
            </a:pPr>
            <a:r>
              <a:rPr lang="en-GB" dirty="0"/>
              <a:t>Sertraline 100mgs od</a:t>
            </a:r>
          </a:p>
          <a:p>
            <a:pPr marL="0" indent="0">
              <a:buNone/>
            </a:pPr>
            <a:r>
              <a:rPr lang="en-GB" dirty="0"/>
              <a:t>Naproxen 250mgs bd prn</a:t>
            </a:r>
          </a:p>
        </p:txBody>
      </p:sp>
      <p:sp>
        <p:nvSpPr>
          <p:cNvPr id="5" name="TextBox 4">
            <a:extLst>
              <a:ext uri="{FF2B5EF4-FFF2-40B4-BE49-F238E27FC236}">
                <a16:creationId xmlns:a16="http://schemas.microsoft.com/office/drawing/2014/main" id="{2F827C8D-0703-4094-AB14-E0843F755F2C}"/>
              </a:ext>
            </a:extLst>
          </p:cNvPr>
          <p:cNvSpPr txBox="1"/>
          <p:nvPr/>
        </p:nvSpPr>
        <p:spPr>
          <a:xfrm>
            <a:off x="4803649" y="4703962"/>
            <a:ext cx="7136824" cy="2092881"/>
          </a:xfrm>
          <a:prstGeom prst="rect">
            <a:avLst/>
          </a:prstGeom>
          <a:noFill/>
          <a:ln w="76200">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marL="285750" indent="-285750">
              <a:buFont typeface="Wingdings" panose="05000000000000000000" pitchFamily="2" charset="2"/>
              <a:buChar char="ü"/>
            </a:pPr>
            <a:r>
              <a:rPr lang="en-GB" sz="1600" b="1" dirty="0"/>
              <a:t>Age  - young age , potential to benefit the most</a:t>
            </a:r>
          </a:p>
          <a:p>
            <a:pPr marL="285750" indent="-285750">
              <a:buFont typeface="Wingdings" panose="05000000000000000000" pitchFamily="2" charset="2"/>
              <a:buChar char="ü"/>
            </a:pPr>
            <a:r>
              <a:rPr lang="en-GB" sz="1600" b="1" dirty="0"/>
              <a:t>Assess exercise capacity</a:t>
            </a:r>
          </a:p>
          <a:p>
            <a:pPr marL="285750" indent="-285750">
              <a:buFont typeface="Wingdings" panose="05000000000000000000" pitchFamily="2" charset="2"/>
              <a:buChar char="ü"/>
            </a:pPr>
            <a:r>
              <a:rPr lang="en-GB" sz="1600" b="1" dirty="0"/>
              <a:t>Assess the severity of Angina</a:t>
            </a:r>
          </a:p>
          <a:p>
            <a:pPr marL="285750" indent="-285750">
              <a:buFont typeface="Wingdings" panose="05000000000000000000" pitchFamily="2" charset="2"/>
              <a:buChar char="ü"/>
            </a:pPr>
            <a:r>
              <a:rPr lang="en-GB" sz="1600" b="1" dirty="0"/>
              <a:t>H/o Liver disease – check LFTs, Vitamin D level , B12 and Folate </a:t>
            </a:r>
          </a:p>
          <a:p>
            <a:pPr marL="285750" indent="-285750">
              <a:buFont typeface="Wingdings" panose="05000000000000000000" pitchFamily="2" charset="2"/>
              <a:buChar char="ü"/>
            </a:pPr>
            <a:r>
              <a:rPr lang="en-GB" sz="1600" b="1" dirty="0"/>
              <a:t>Check for history of Gall stones, alcohol use , smoking history </a:t>
            </a:r>
          </a:p>
          <a:p>
            <a:pPr marL="285750" indent="-285750">
              <a:buFont typeface="Wingdings" panose="05000000000000000000" pitchFamily="2" charset="2"/>
              <a:buChar char="ü"/>
            </a:pPr>
            <a:r>
              <a:rPr lang="en-GB" sz="1600" b="1" dirty="0"/>
              <a:t>Patient Already on </a:t>
            </a:r>
            <a:r>
              <a:rPr lang="en-GB" sz="1600" b="1" dirty="0" err="1"/>
              <a:t>Mounjaro</a:t>
            </a:r>
            <a:r>
              <a:rPr lang="en-GB" sz="1600" b="1" dirty="0"/>
              <a:t> – review  efficacy in lowering HbA1c/Weight </a:t>
            </a:r>
          </a:p>
          <a:p>
            <a:pPr marL="285750" indent="-285750">
              <a:buFont typeface="Wingdings" panose="05000000000000000000" pitchFamily="2" charset="2"/>
              <a:buChar char="ü"/>
            </a:pPr>
            <a:r>
              <a:rPr lang="en-GB" sz="1600" b="1" dirty="0"/>
              <a:t>Note – history of nasal cavity cancer – confirm remission/cure</a:t>
            </a:r>
          </a:p>
          <a:p>
            <a:r>
              <a:rPr lang="en-US" dirty="0"/>
              <a:t> </a:t>
            </a:r>
            <a:endParaRPr lang="en-GB" dirty="0"/>
          </a:p>
        </p:txBody>
      </p:sp>
    </p:spTree>
    <p:extLst>
      <p:ext uri="{BB962C8B-B14F-4D97-AF65-F5344CB8AC3E}">
        <p14:creationId xmlns:p14="http://schemas.microsoft.com/office/powerpoint/2010/main" val="37794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wipe(down)">
                                      <p:cBhvr>
                                        <p:cTn id="65" dur="580">
                                          <p:stCondLst>
                                            <p:cond delay="0"/>
                                          </p:stCondLst>
                                        </p:cTn>
                                        <p:tgtEl>
                                          <p:spTgt spid="3">
                                            <p:txEl>
                                              <p:pRg st="7" end="7"/>
                                            </p:txEl>
                                          </p:spTgt>
                                        </p:tgtEl>
                                      </p:cBhvr>
                                    </p:animEffect>
                                    <p:anim calcmode="lin" valueType="num">
                                      <p:cBhvr>
                                        <p:cTn id="6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7" end="7"/>
                                            </p:txEl>
                                          </p:spTgt>
                                        </p:tgtEl>
                                      </p:cBhvr>
                                      <p:to x="100000" y="60000"/>
                                    </p:animScale>
                                    <p:animScale>
                                      <p:cBhvr>
                                        <p:cTn id="72" dur="166" decel="50000">
                                          <p:stCondLst>
                                            <p:cond delay="676"/>
                                          </p:stCondLst>
                                        </p:cTn>
                                        <p:tgtEl>
                                          <p:spTgt spid="3">
                                            <p:txEl>
                                              <p:pRg st="7" end="7"/>
                                            </p:txEl>
                                          </p:spTgt>
                                        </p:tgtEl>
                                      </p:cBhvr>
                                      <p:to x="100000" y="100000"/>
                                    </p:animScale>
                                    <p:animScale>
                                      <p:cBhvr>
                                        <p:cTn id="73" dur="26">
                                          <p:stCondLst>
                                            <p:cond delay="1312"/>
                                          </p:stCondLst>
                                        </p:cTn>
                                        <p:tgtEl>
                                          <p:spTgt spid="3">
                                            <p:txEl>
                                              <p:pRg st="7" end="7"/>
                                            </p:txEl>
                                          </p:spTgt>
                                        </p:tgtEl>
                                      </p:cBhvr>
                                      <p:to x="100000" y="80000"/>
                                    </p:animScale>
                                    <p:animScale>
                                      <p:cBhvr>
                                        <p:cTn id="74" dur="166" decel="50000">
                                          <p:stCondLst>
                                            <p:cond delay="1338"/>
                                          </p:stCondLst>
                                        </p:cTn>
                                        <p:tgtEl>
                                          <p:spTgt spid="3">
                                            <p:txEl>
                                              <p:pRg st="7" end="7"/>
                                            </p:txEl>
                                          </p:spTgt>
                                        </p:tgtEl>
                                      </p:cBhvr>
                                      <p:to x="100000" y="100000"/>
                                    </p:animScale>
                                    <p:animScale>
                                      <p:cBhvr>
                                        <p:cTn id="75" dur="26">
                                          <p:stCondLst>
                                            <p:cond delay="1642"/>
                                          </p:stCondLst>
                                        </p:cTn>
                                        <p:tgtEl>
                                          <p:spTgt spid="3">
                                            <p:txEl>
                                              <p:pRg st="7" end="7"/>
                                            </p:txEl>
                                          </p:spTgt>
                                        </p:tgtEl>
                                      </p:cBhvr>
                                      <p:to x="100000" y="90000"/>
                                    </p:animScale>
                                    <p:animScale>
                                      <p:cBhvr>
                                        <p:cTn id="76" dur="166" decel="50000">
                                          <p:stCondLst>
                                            <p:cond delay="1668"/>
                                          </p:stCondLst>
                                        </p:cTn>
                                        <p:tgtEl>
                                          <p:spTgt spid="3">
                                            <p:txEl>
                                              <p:pRg st="7" end="7"/>
                                            </p:txEl>
                                          </p:spTgt>
                                        </p:tgtEl>
                                      </p:cBhvr>
                                      <p:to x="100000" y="100000"/>
                                    </p:animScale>
                                    <p:animScale>
                                      <p:cBhvr>
                                        <p:cTn id="77" dur="26">
                                          <p:stCondLst>
                                            <p:cond delay="1808"/>
                                          </p:stCondLst>
                                        </p:cTn>
                                        <p:tgtEl>
                                          <p:spTgt spid="3">
                                            <p:txEl>
                                              <p:pRg st="7" end="7"/>
                                            </p:txEl>
                                          </p:spTgt>
                                        </p:tgtEl>
                                      </p:cBhvr>
                                      <p:to x="100000" y="95000"/>
                                    </p:animScale>
                                    <p:animScale>
                                      <p:cBhvr>
                                        <p:cTn id="78" dur="166" decel="50000">
                                          <p:stCondLst>
                                            <p:cond delay="1834"/>
                                          </p:stCondLst>
                                        </p:cTn>
                                        <p:tgtEl>
                                          <p:spTgt spid="3">
                                            <p:txEl>
                                              <p:pRg st="7" end="7"/>
                                            </p:txEl>
                                          </p:spTgt>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3">
                                            <p:txEl>
                                              <p:pRg st="10" end="10"/>
                                            </p:txEl>
                                          </p:spTgt>
                                        </p:tgtEl>
                                        <p:attrNameLst>
                                          <p:attrName>style.visibility</p:attrName>
                                        </p:attrNameLst>
                                      </p:cBhvr>
                                      <p:to>
                                        <p:strVal val="visible"/>
                                      </p:to>
                                    </p:set>
                                    <p:animEffect transition="in" filter="wipe(down)">
                                      <p:cBhvr>
                                        <p:cTn id="83" dur="580">
                                          <p:stCondLst>
                                            <p:cond delay="0"/>
                                          </p:stCondLst>
                                        </p:cTn>
                                        <p:tgtEl>
                                          <p:spTgt spid="3">
                                            <p:txEl>
                                              <p:pRg st="10" end="10"/>
                                            </p:txEl>
                                          </p:spTgt>
                                        </p:tgtEl>
                                      </p:cBhvr>
                                    </p:animEffect>
                                    <p:anim calcmode="lin" valueType="num">
                                      <p:cBhvr>
                                        <p:cTn id="84"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3">
                                            <p:txEl>
                                              <p:pRg st="10" end="10"/>
                                            </p:txEl>
                                          </p:spTgt>
                                        </p:tgtEl>
                                      </p:cBhvr>
                                      <p:to x="100000" y="60000"/>
                                    </p:animScale>
                                    <p:animScale>
                                      <p:cBhvr>
                                        <p:cTn id="90" dur="166" decel="50000">
                                          <p:stCondLst>
                                            <p:cond delay="676"/>
                                          </p:stCondLst>
                                        </p:cTn>
                                        <p:tgtEl>
                                          <p:spTgt spid="3">
                                            <p:txEl>
                                              <p:pRg st="10" end="10"/>
                                            </p:txEl>
                                          </p:spTgt>
                                        </p:tgtEl>
                                      </p:cBhvr>
                                      <p:to x="100000" y="100000"/>
                                    </p:animScale>
                                    <p:animScale>
                                      <p:cBhvr>
                                        <p:cTn id="91" dur="26">
                                          <p:stCondLst>
                                            <p:cond delay="1312"/>
                                          </p:stCondLst>
                                        </p:cTn>
                                        <p:tgtEl>
                                          <p:spTgt spid="3">
                                            <p:txEl>
                                              <p:pRg st="10" end="10"/>
                                            </p:txEl>
                                          </p:spTgt>
                                        </p:tgtEl>
                                      </p:cBhvr>
                                      <p:to x="100000" y="80000"/>
                                    </p:animScale>
                                    <p:animScale>
                                      <p:cBhvr>
                                        <p:cTn id="92" dur="166" decel="50000">
                                          <p:stCondLst>
                                            <p:cond delay="1338"/>
                                          </p:stCondLst>
                                        </p:cTn>
                                        <p:tgtEl>
                                          <p:spTgt spid="3">
                                            <p:txEl>
                                              <p:pRg st="10" end="10"/>
                                            </p:txEl>
                                          </p:spTgt>
                                        </p:tgtEl>
                                      </p:cBhvr>
                                      <p:to x="100000" y="100000"/>
                                    </p:animScale>
                                    <p:animScale>
                                      <p:cBhvr>
                                        <p:cTn id="93" dur="26">
                                          <p:stCondLst>
                                            <p:cond delay="1642"/>
                                          </p:stCondLst>
                                        </p:cTn>
                                        <p:tgtEl>
                                          <p:spTgt spid="3">
                                            <p:txEl>
                                              <p:pRg st="10" end="10"/>
                                            </p:txEl>
                                          </p:spTgt>
                                        </p:tgtEl>
                                      </p:cBhvr>
                                      <p:to x="100000" y="90000"/>
                                    </p:animScale>
                                    <p:animScale>
                                      <p:cBhvr>
                                        <p:cTn id="94" dur="166" decel="50000">
                                          <p:stCondLst>
                                            <p:cond delay="1668"/>
                                          </p:stCondLst>
                                        </p:cTn>
                                        <p:tgtEl>
                                          <p:spTgt spid="3">
                                            <p:txEl>
                                              <p:pRg st="10" end="10"/>
                                            </p:txEl>
                                          </p:spTgt>
                                        </p:tgtEl>
                                      </p:cBhvr>
                                      <p:to x="100000" y="100000"/>
                                    </p:animScale>
                                    <p:animScale>
                                      <p:cBhvr>
                                        <p:cTn id="95" dur="26">
                                          <p:stCondLst>
                                            <p:cond delay="1808"/>
                                          </p:stCondLst>
                                        </p:cTn>
                                        <p:tgtEl>
                                          <p:spTgt spid="3">
                                            <p:txEl>
                                              <p:pRg st="10" end="10"/>
                                            </p:txEl>
                                          </p:spTgt>
                                        </p:tgtEl>
                                      </p:cBhvr>
                                      <p:to x="100000" y="95000"/>
                                    </p:animScale>
                                    <p:animScale>
                                      <p:cBhvr>
                                        <p:cTn id="96" dur="166" decel="50000">
                                          <p:stCondLst>
                                            <p:cond delay="1834"/>
                                          </p:stCondLst>
                                        </p:cTn>
                                        <p:tgtEl>
                                          <p:spTgt spid="3">
                                            <p:txEl>
                                              <p:pRg st="10" end="10"/>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3">
                                            <p:txEl>
                                              <p:pRg st="11" end="11"/>
                                            </p:txEl>
                                          </p:spTgt>
                                        </p:tgtEl>
                                        <p:attrNameLst>
                                          <p:attrName>style.visibility</p:attrName>
                                        </p:attrNameLst>
                                      </p:cBhvr>
                                      <p:to>
                                        <p:strVal val="visible"/>
                                      </p:to>
                                    </p:set>
                                    <p:animEffect transition="in" filter="wipe(down)">
                                      <p:cBhvr>
                                        <p:cTn id="101" dur="580">
                                          <p:stCondLst>
                                            <p:cond delay="0"/>
                                          </p:stCondLst>
                                        </p:cTn>
                                        <p:tgtEl>
                                          <p:spTgt spid="3">
                                            <p:txEl>
                                              <p:pRg st="11" end="11"/>
                                            </p:txEl>
                                          </p:spTgt>
                                        </p:tgtEl>
                                      </p:cBhvr>
                                    </p:animEffect>
                                    <p:anim calcmode="lin" valueType="num">
                                      <p:cBhvr>
                                        <p:cTn id="102"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07" dur="26">
                                          <p:stCondLst>
                                            <p:cond delay="650"/>
                                          </p:stCondLst>
                                        </p:cTn>
                                        <p:tgtEl>
                                          <p:spTgt spid="3">
                                            <p:txEl>
                                              <p:pRg st="11" end="11"/>
                                            </p:txEl>
                                          </p:spTgt>
                                        </p:tgtEl>
                                      </p:cBhvr>
                                      <p:to x="100000" y="60000"/>
                                    </p:animScale>
                                    <p:animScale>
                                      <p:cBhvr>
                                        <p:cTn id="108" dur="166" decel="50000">
                                          <p:stCondLst>
                                            <p:cond delay="676"/>
                                          </p:stCondLst>
                                        </p:cTn>
                                        <p:tgtEl>
                                          <p:spTgt spid="3">
                                            <p:txEl>
                                              <p:pRg st="11" end="11"/>
                                            </p:txEl>
                                          </p:spTgt>
                                        </p:tgtEl>
                                      </p:cBhvr>
                                      <p:to x="100000" y="100000"/>
                                    </p:animScale>
                                    <p:animScale>
                                      <p:cBhvr>
                                        <p:cTn id="109" dur="26">
                                          <p:stCondLst>
                                            <p:cond delay="1312"/>
                                          </p:stCondLst>
                                        </p:cTn>
                                        <p:tgtEl>
                                          <p:spTgt spid="3">
                                            <p:txEl>
                                              <p:pRg st="11" end="11"/>
                                            </p:txEl>
                                          </p:spTgt>
                                        </p:tgtEl>
                                      </p:cBhvr>
                                      <p:to x="100000" y="80000"/>
                                    </p:animScale>
                                    <p:animScale>
                                      <p:cBhvr>
                                        <p:cTn id="110" dur="166" decel="50000">
                                          <p:stCondLst>
                                            <p:cond delay="1338"/>
                                          </p:stCondLst>
                                        </p:cTn>
                                        <p:tgtEl>
                                          <p:spTgt spid="3">
                                            <p:txEl>
                                              <p:pRg st="11" end="11"/>
                                            </p:txEl>
                                          </p:spTgt>
                                        </p:tgtEl>
                                      </p:cBhvr>
                                      <p:to x="100000" y="100000"/>
                                    </p:animScale>
                                    <p:animScale>
                                      <p:cBhvr>
                                        <p:cTn id="111" dur="26">
                                          <p:stCondLst>
                                            <p:cond delay="1642"/>
                                          </p:stCondLst>
                                        </p:cTn>
                                        <p:tgtEl>
                                          <p:spTgt spid="3">
                                            <p:txEl>
                                              <p:pRg st="11" end="11"/>
                                            </p:txEl>
                                          </p:spTgt>
                                        </p:tgtEl>
                                      </p:cBhvr>
                                      <p:to x="100000" y="90000"/>
                                    </p:animScale>
                                    <p:animScale>
                                      <p:cBhvr>
                                        <p:cTn id="112" dur="166" decel="50000">
                                          <p:stCondLst>
                                            <p:cond delay="1668"/>
                                          </p:stCondLst>
                                        </p:cTn>
                                        <p:tgtEl>
                                          <p:spTgt spid="3">
                                            <p:txEl>
                                              <p:pRg st="11" end="11"/>
                                            </p:txEl>
                                          </p:spTgt>
                                        </p:tgtEl>
                                      </p:cBhvr>
                                      <p:to x="100000" y="100000"/>
                                    </p:animScale>
                                    <p:animScale>
                                      <p:cBhvr>
                                        <p:cTn id="113" dur="26">
                                          <p:stCondLst>
                                            <p:cond delay="1808"/>
                                          </p:stCondLst>
                                        </p:cTn>
                                        <p:tgtEl>
                                          <p:spTgt spid="3">
                                            <p:txEl>
                                              <p:pRg st="11" end="11"/>
                                            </p:txEl>
                                          </p:spTgt>
                                        </p:tgtEl>
                                      </p:cBhvr>
                                      <p:to x="100000" y="95000"/>
                                    </p:animScale>
                                    <p:animScale>
                                      <p:cBhvr>
                                        <p:cTn id="114" dur="166" decel="50000">
                                          <p:stCondLst>
                                            <p:cond delay="1834"/>
                                          </p:stCondLst>
                                        </p:cTn>
                                        <p:tgtEl>
                                          <p:spTgt spid="3">
                                            <p:txEl>
                                              <p:pRg st="11" end="11"/>
                                            </p:txEl>
                                          </p:spTgt>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3">
                                            <p:txEl>
                                              <p:pRg st="15" end="15"/>
                                            </p:txEl>
                                          </p:spTgt>
                                        </p:tgtEl>
                                        <p:attrNameLst>
                                          <p:attrName>style.visibility</p:attrName>
                                        </p:attrNameLst>
                                      </p:cBhvr>
                                      <p:to>
                                        <p:strVal val="visible"/>
                                      </p:to>
                                    </p:set>
                                    <p:animEffect transition="in" filter="wipe(down)">
                                      <p:cBhvr>
                                        <p:cTn id="119" dur="580">
                                          <p:stCondLst>
                                            <p:cond delay="0"/>
                                          </p:stCondLst>
                                        </p:cTn>
                                        <p:tgtEl>
                                          <p:spTgt spid="3">
                                            <p:txEl>
                                              <p:pRg st="15" end="15"/>
                                            </p:txEl>
                                          </p:spTgt>
                                        </p:tgtEl>
                                      </p:cBhvr>
                                    </p:animEffect>
                                    <p:anim calcmode="lin" valueType="num">
                                      <p:cBhvr>
                                        <p:cTn id="120" dur="1822" tmFilter="0,0; 0.14,0.36; 0.43,0.73; 0.71,0.91; 1.0,1.0">
                                          <p:stCondLst>
                                            <p:cond delay="0"/>
                                          </p:stCondLst>
                                        </p:cTn>
                                        <p:tgtEl>
                                          <p:spTgt spid="3">
                                            <p:txEl>
                                              <p:pRg st="15" end="15"/>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15" end="15"/>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15" end="15"/>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15" end="15"/>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15" end="15"/>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15" end="15"/>
                                            </p:txEl>
                                          </p:spTgt>
                                        </p:tgtEl>
                                      </p:cBhvr>
                                      <p:to x="100000" y="60000"/>
                                    </p:animScale>
                                    <p:animScale>
                                      <p:cBhvr>
                                        <p:cTn id="126" dur="166" decel="50000">
                                          <p:stCondLst>
                                            <p:cond delay="676"/>
                                          </p:stCondLst>
                                        </p:cTn>
                                        <p:tgtEl>
                                          <p:spTgt spid="3">
                                            <p:txEl>
                                              <p:pRg st="15" end="15"/>
                                            </p:txEl>
                                          </p:spTgt>
                                        </p:tgtEl>
                                      </p:cBhvr>
                                      <p:to x="100000" y="100000"/>
                                    </p:animScale>
                                    <p:animScale>
                                      <p:cBhvr>
                                        <p:cTn id="127" dur="26">
                                          <p:stCondLst>
                                            <p:cond delay="1312"/>
                                          </p:stCondLst>
                                        </p:cTn>
                                        <p:tgtEl>
                                          <p:spTgt spid="3">
                                            <p:txEl>
                                              <p:pRg st="15" end="15"/>
                                            </p:txEl>
                                          </p:spTgt>
                                        </p:tgtEl>
                                      </p:cBhvr>
                                      <p:to x="100000" y="80000"/>
                                    </p:animScale>
                                    <p:animScale>
                                      <p:cBhvr>
                                        <p:cTn id="128" dur="166" decel="50000">
                                          <p:stCondLst>
                                            <p:cond delay="1338"/>
                                          </p:stCondLst>
                                        </p:cTn>
                                        <p:tgtEl>
                                          <p:spTgt spid="3">
                                            <p:txEl>
                                              <p:pRg st="15" end="15"/>
                                            </p:txEl>
                                          </p:spTgt>
                                        </p:tgtEl>
                                      </p:cBhvr>
                                      <p:to x="100000" y="100000"/>
                                    </p:animScale>
                                    <p:animScale>
                                      <p:cBhvr>
                                        <p:cTn id="129" dur="26">
                                          <p:stCondLst>
                                            <p:cond delay="1642"/>
                                          </p:stCondLst>
                                        </p:cTn>
                                        <p:tgtEl>
                                          <p:spTgt spid="3">
                                            <p:txEl>
                                              <p:pRg st="15" end="15"/>
                                            </p:txEl>
                                          </p:spTgt>
                                        </p:tgtEl>
                                      </p:cBhvr>
                                      <p:to x="100000" y="90000"/>
                                    </p:animScale>
                                    <p:animScale>
                                      <p:cBhvr>
                                        <p:cTn id="130" dur="166" decel="50000">
                                          <p:stCondLst>
                                            <p:cond delay="1668"/>
                                          </p:stCondLst>
                                        </p:cTn>
                                        <p:tgtEl>
                                          <p:spTgt spid="3">
                                            <p:txEl>
                                              <p:pRg st="15" end="15"/>
                                            </p:txEl>
                                          </p:spTgt>
                                        </p:tgtEl>
                                      </p:cBhvr>
                                      <p:to x="100000" y="100000"/>
                                    </p:animScale>
                                    <p:animScale>
                                      <p:cBhvr>
                                        <p:cTn id="131" dur="26">
                                          <p:stCondLst>
                                            <p:cond delay="1808"/>
                                          </p:stCondLst>
                                        </p:cTn>
                                        <p:tgtEl>
                                          <p:spTgt spid="3">
                                            <p:txEl>
                                              <p:pRg st="15" end="15"/>
                                            </p:txEl>
                                          </p:spTgt>
                                        </p:tgtEl>
                                      </p:cBhvr>
                                      <p:to x="100000" y="95000"/>
                                    </p:animScale>
                                    <p:animScale>
                                      <p:cBhvr>
                                        <p:cTn id="132" dur="166" decel="50000">
                                          <p:stCondLst>
                                            <p:cond delay="1834"/>
                                          </p:stCondLst>
                                        </p:cTn>
                                        <p:tgtEl>
                                          <p:spTgt spid="3">
                                            <p:txEl>
                                              <p:pRg st="15" end="15"/>
                                            </p:txEl>
                                          </p:spTgt>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5">
                                            <p:txEl>
                                              <p:pRg st="0" end="0"/>
                                            </p:txEl>
                                          </p:spTgt>
                                        </p:tgtEl>
                                        <p:attrNameLst>
                                          <p:attrName>style.visibility</p:attrName>
                                        </p:attrNameLst>
                                      </p:cBhvr>
                                      <p:to>
                                        <p:strVal val="visible"/>
                                      </p:to>
                                    </p:set>
                                    <p:animEffect transition="in" filter="fade">
                                      <p:cBhvr>
                                        <p:cTn id="137" dur="1000"/>
                                        <p:tgtEl>
                                          <p:spTgt spid="5">
                                            <p:txEl>
                                              <p:pRg st="0" end="0"/>
                                            </p:txEl>
                                          </p:spTgt>
                                        </p:tgtEl>
                                      </p:cBhvr>
                                    </p:animEffect>
                                    <p:anim calcmode="lin" valueType="num">
                                      <p:cBhvr>
                                        <p:cTn id="1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5">
                                            <p:txEl>
                                              <p:pRg st="1" end="1"/>
                                            </p:txEl>
                                          </p:spTgt>
                                        </p:tgtEl>
                                        <p:attrNameLst>
                                          <p:attrName>style.visibility</p:attrName>
                                        </p:attrNameLst>
                                      </p:cBhvr>
                                      <p:to>
                                        <p:strVal val="visible"/>
                                      </p:to>
                                    </p:set>
                                    <p:animEffect transition="in" filter="fade">
                                      <p:cBhvr>
                                        <p:cTn id="142" dur="1000"/>
                                        <p:tgtEl>
                                          <p:spTgt spid="5">
                                            <p:txEl>
                                              <p:pRg st="1" end="1"/>
                                            </p:txEl>
                                          </p:spTgt>
                                        </p:tgtEl>
                                      </p:cBhvr>
                                    </p:animEffect>
                                    <p:anim calcmode="lin" valueType="num">
                                      <p:cBhvr>
                                        <p:cTn id="1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
                                            <p:txEl>
                                              <p:pRg st="2" end="2"/>
                                            </p:txEl>
                                          </p:spTgt>
                                        </p:tgtEl>
                                        <p:attrNameLst>
                                          <p:attrName>style.visibility</p:attrName>
                                        </p:attrNameLst>
                                      </p:cBhvr>
                                      <p:to>
                                        <p:strVal val="visible"/>
                                      </p:to>
                                    </p:set>
                                    <p:animEffect transition="in" filter="fade">
                                      <p:cBhvr>
                                        <p:cTn id="147" dur="1000"/>
                                        <p:tgtEl>
                                          <p:spTgt spid="5">
                                            <p:txEl>
                                              <p:pRg st="2" end="2"/>
                                            </p:txEl>
                                          </p:spTgt>
                                        </p:tgtEl>
                                      </p:cBhvr>
                                    </p:animEffect>
                                    <p:anim calcmode="lin" valueType="num">
                                      <p:cBhvr>
                                        <p:cTn id="14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
                                            <p:txEl>
                                              <p:pRg st="3" end="3"/>
                                            </p:txEl>
                                          </p:spTgt>
                                        </p:tgtEl>
                                        <p:attrNameLst>
                                          <p:attrName>style.visibility</p:attrName>
                                        </p:attrNameLst>
                                      </p:cBhvr>
                                      <p:to>
                                        <p:strVal val="visible"/>
                                      </p:to>
                                    </p:set>
                                    <p:animEffect transition="in" filter="fade">
                                      <p:cBhvr>
                                        <p:cTn id="152" dur="1000"/>
                                        <p:tgtEl>
                                          <p:spTgt spid="5">
                                            <p:txEl>
                                              <p:pRg st="3" end="3"/>
                                            </p:txEl>
                                          </p:spTgt>
                                        </p:tgtEl>
                                      </p:cBhvr>
                                    </p:animEffect>
                                    <p:anim calcmode="lin" valueType="num">
                                      <p:cBhvr>
                                        <p:cTn id="15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5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5">
                                            <p:txEl>
                                              <p:pRg st="4" end="4"/>
                                            </p:txEl>
                                          </p:spTgt>
                                        </p:tgtEl>
                                        <p:attrNameLst>
                                          <p:attrName>style.visibility</p:attrName>
                                        </p:attrNameLst>
                                      </p:cBhvr>
                                      <p:to>
                                        <p:strVal val="visible"/>
                                      </p:to>
                                    </p:set>
                                    <p:animEffect transition="in" filter="fade">
                                      <p:cBhvr>
                                        <p:cTn id="157" dur="1000"/>
                                        <p:tgtEl>
                                          <p:spTgt spid="5">
                                            <p:txEl>
                                              <p:pRg st="4" end="4"/>
                                            </p:txEl>
                                          </p:spTgt>
                                        </p:tgtEl>
                                      </p:cBhvr>
                                    </p:animEffect>
                                    <p:anim calcmode="lin" valueType="num">
                                      <p:cBhvr>
                                        <p:cTn id="15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5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5">
                                            <p:txEl>
                                              <p:pRg st="5" end="5"/>
                                            </p:txEl>
                                          </p:spTgt>
                                        </p:tgtEl>
                                        <p:attrNameLst>
                                          <p:attrName>style.visibility</p:attrName>
                                        </p:attrNameLst>
                                      </p:cBhvr>
                                      <p:to>
                                        <p:strVal val="visible"/>
                                      </p:to>
                                    </p:set>
                                    <p:animEffect transition="in" filter="fade">
                                      <p:cBhvr>
                                        <p:cTn id="162" dur="1000"/>
                                        <p:tgtEl>
                                          <p:spTgt spid="5">
                                            <p:txEl>
                                              <p:pRg st="5" end="5"/>
                                            </p:txEl>
                                          </p:spTgt>
                                        </p:tgtEl>
                                      </p:cBhvr>
                                    </p:animEffect>
                                    <p:anim calcmode="lin" valueType="num">
                                      <p:cBhvr>
                                        <p:cTn id="16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5">
                                            <p:txEl>
                                              <p:pRg st="6" end="6"/>
                                            </p:txEl>
                                          </p:spTgt>
                                        </p:tgtEl>
                                        <p:attrNameLst>
                                          <p:attrName>style.visibility</p:attrName>
                                        </p:attrNameLst>
                                      </p:cBhvr>
                                      <p:to>
                                        <p:strVal val="visible"/>
                                      </p:to>
                                    </p:set>
                                    <p:animEffect transition="in" filter="fade">
                                      <p:cBhvr>
                                        <p:cTn id="167" dur="1000"/>
                                        <p:tgtEl>
                                          <p:spTgt spid="5">
                                            <p:txEl>
                                              <p:pRg st="6" end="6"/>
                                            </p:txEl>
                                          </p:spTgt>
                                        </p:tgtEl>
                                      </p:cBhvr>
                                    </p:animEffect>
                                    <p:anim calcmode="lin" valueType="num">
                                      <p:cBhvr>
                                        <p:cTn id="16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6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CE3B-4803-420D-9D2C-4D3C01D282AE}"/>
              </a:ext>
            </a:extLst>
          </p:cNvPr>
          <p:cNvSpPr>
            <a:spLocks noGrp="1"/>
          </p:cNvSpPr>
          <p:nvPr>
            <p:ph type="title"/>
          </p:nvPr>
        </p:nvSpPr>
        <p:spPr>
          <a:xfrm>
            <a:off x="0" y="-192264"/>
            <a:ext cx="10515600" cy="1325563"/>
          </a:xfrm>
        </p:spPr>
        <p:txBody>
          <a:bodyPr/>
          <a:lstStyle/>
          <a:p>
            <a:r>
              <a:rPr lang="en-GB" dirty="0"/>
              <a:t>Case 2: Mr MK</a:t>
            </a:r>
          </a:p>
        </p:txBody>
      </p:sp>
      <p:sp>
        <p:nvSpPr>
          <p:cNvPr id="3" name="Content Placeholder 2">
            <a:extLst>
              <a:ext uri="{FF2B5EF4-FFF2-40B4-BE49-F238E27FC236}">
                <a16:creationId xmlns:a16="http://schemas.microsoft.com/office/drawing/2014/main" id="{C168DBB0-303F-49F6-B607-F28EEEC8E2AD}"/>
              </a:ext>
            </a:extLst>
          </p:cNvPr>
          <p:cNvSpPr>
            <a:spLocks noGrp="1"/>
          </p:cNvSpPr>
          <p:nvPr>
            <p:ph sz="half" idx="1"/>
          </p:nvPr>
        </p:nvSpPr>
        <p:spPr>
          <a:xfrm>
            <a:off x="114019" y="904699"/>
            <a:ext cx="5262654" cy="5849669"/>
          </a:xfrm>
        </p:spPr>
        <p:txBody>
          <a:bodyPr>
            <a:normAutofit fontScale="47500" lnSpcReduction="20000"/>
          </a:bodyPr>
          <a:lstStyle/>
          <a:p>
            <a:r>
              <a:rPr lang="en-GB" sz="3800" dirty="0"/>
              <a:t>- Age: 66years</a:t>
            </a:r>
          </a:p>
          <a:p>
            <a:r>
              <a:rPr lang="en-GB" sz="3800" dirty="0"/>
              <a:t>- BMI: 46.8kg/m² (Class III Obesity)</a:t>
            </a:r>
          </a:p>
          <a:p>
            <a:r>
              <a:rPr lang="en-GB" sz="3800" dirty="0"/>
              <a:t>- Weight: 143.4kg, Height: 175cm</a:t>
            </a:r>
          </a:p>
          <a:p>
            <a:r>
              <a:rPr lang="en-GB" sz="3800" dirty="0"/>
              <a:t>- Lives with partner, uses Zimmer indoors and wheel chair outside</a:t>
            </a:r>
          </a:p>
          <a:p>
            <a:pPr marL="0" indent="0">
              <a:buNone/>
            </a:pPr>
            <a:endParaRPr lang="en-GB" dirty="0"/>
          </a:p>
          <a:p>
            <a:pPr marL="0" indent="0">
              <a:buNone/>
            </a:pPr>
            <a:r>
              <a:rPr lang="en-GB" sz="5100" b="1" dirty="0">
                <a:solidFill>
                  <a:srgbClr val="C00000"/>
                </a:solidFill>
              </a:rPr>
              <a:t>Medial Background</a:t>
            </a:r>
          </a:p>
          <a:p>
            <a:pPr marL="0" indent="0">
              <a:buNone/>
            </a:pPr>
            <a:r>
              <a:rPr lang="en-GB" sz="3800" dirty="0"/>
              <a:t>Type 2 Diabetes diagnosed 06/2012</a:t>
            </a:r>
          </a:p>
          <a:p>
            <a:pPr marL="0" indent="0">
              <a:buNone/>
            </a:pPr>
            <a:r>
              <a:rPr lang="en-GB" sz="3800" dirty="0"/>
              <a:t>Severe Obstructive Sleep Apnoea</a:t>
            </a:r>
          </a:p>
          <a:p>
            <a:pPr marL="0" indent="0">
              <a:buNone/>
            </a:pPr>
            <a:r>
              <a:rPr lang="en-GB" sz="3800" dirty="0"/>
              <a:t>Degenerative Arthritis</a:t>
            </a:r>
          </a:p>
          <a:p>
            <a:pPr marL="0" indent="0">
              <a:buNone/>
            </a:pPr>
            <a:r>
              <a:rPr lang="en-GB" sz="3800" dirty="0"/>
              <a:t>Gout</a:t>
            </a:r>
          </a:p>
          <a:p>
            <a:pPr marL="0" indent="0">
              <a:buNone/>
            </a:pPr>
            <a:r>
              <a:rPr lang="en-GB" sz="3800" dirty="0"/>
              <a:t>CVA – Past haemorrhagic Stroke</a:t>
            </a:r>
          </a:p>
          <a:p>
            <a:pPr marL="0" indent="0">
              <a:buNone/>
            </a:pPr>
            <a:r>
              <a:rPr lang="en-GB" sz="3800" dirty="0"/>
              <a:t>Atrial Fibrillation</a:t>
            </a:r>
          </a:p>
          <a:p>
            <a:pPr marL="0" indent="0">
              <a:buNone/>
            </a:pPr>
            <a:r>
              <a:rPr lang="en-GB" sz="3800" dirty="0"/>
              <a:t>IHD with past MI</a:t>
            </a:r>
          </a:p>
          <a:p>
            <a:pPr marL="0" indent="0">
              <a:buNone/>
            </a:pPr>
            <a:r>
              <a:rPr lang="en-GB" sz="3800" dirty="0"/>
              <a:t>Heart Failure</a:t>
            </a:r>
          </a:p>
          <a:p>
            <a:pPr marL="0" indent="0">
              <a:buNone/>
            </a:pPr>
            <a:r>
              <a:rPr lang="en-GB" sz="3800" dirty="0"/>
              <a:t>Chronic Bilateral Leg Oedema</a:t>
            </a:r>
          </a:p>
          <a:p>
            <a:pPr marL="0" indent="0">
              <a:buNone/>
            </a:pPr>
            <a:r>
              <a:rPr lang="en-GB" sz="3800" dirty="0"/>
              <a:t>CKD 3 and Microalbuminuria </a:t>
            </a:r>
          </a:p>
          <a:p>
            <a:pPr marL="0" indent="0">
              <a:buNone/>
            </a:pPr>
            <a:r>
              <a:rPr lang="en-GB" sz="3800" dirty="0"/>
              <a:t>Hypertension</a:t>
            </a:r>
          </a:p>
        </p:txBody>
      </p:sp>
      <p:sp>
        <p:nvSpPr>
          <p:cNvPr id="4" name="Content Placeholder 3">
            <a:extLst>
              <a:ext uri="{FF2B5EF4-FFF2-40B4-BE49-F238E27FC236}">
                <a16:creationId xmlns:a16="http://schemas.microsoft.com/office/drawing/2014/main" id="{E9902C8C-4F21-4DF8-A8CC-DDF59715AAE4}"/>
              </a:ext>
            </a:extLst>
          </p:cNvPr>
          <p:cNvSpPr>
            <a:spLocks noGrp="1"/>
          </p:cNvSpPr>
          <p:nvPr>
            <p:ph sz="half" idx="2"/>
          </p:nvPr>
        </p:nvSpPr>
        <p:spPr>
          <a:xfrm>
            <a:off x="5490692" y="904699"/>
            <a:ext cx="4518378" cy="3740453"/>
          </a:xfrm>
        </p:spPr>
        <p:txBody>
          <a:bodyPr>
            <a:normAutofit fontScale="47500" lnSpcReduction="20000"/>
          </a:bodyPr>
          <a:lstStyle/>
          <a:p>
            <a:pPr marL="0" indent="0">
              <a:buNone/>
            </a:pPr>
            <a:r>
              <a:rPr lang="en-GB" sz="5100" b="1" dirty="0">
                <a:solidFill>
                  <a:srgbClr val="C00000"/>
                </a:solidFill>
              </a:rPr>
              <a:t>Medications</a:t>
            </a:r>
          </a:p>
          <a:p>
            <a:pPr marL="0" indent="0">
              <a:buNone/>
            </a:pPr>
            <a:r>
              <a:rPr lang="en-GB" sz="2900" b="1" dirty="0" err="1"/>
              <a:t>Novomix</a:t>
            </a:r>
            <a:r>
              <a:rPr lang="en-GB" sz="2900" b="1" dirty="0"/>
              <a:t> 30 30units AM and 30units PM</a:t>
            </a:r>
          </a:p>
          <a:p>
            <a:pPr marL="0" indent="0">
              <a:buNone/>
            </a:pPr>
            <a:r>
              <a:rPr lang="en-GB" sz="2900" b="1" dirty="0"/>
              <a:t>Lisinopril 20mgs od</a:t>
            </a:r>
          </a:p>
          <a:p>
            <a:pPr marL="0" indent="0">
              <a:buNone/>
            </a:pPr>
            <a:r>
              <a:rPr lang="en-GB" sz="2900" b="1" dirty="0"/>
              <a:t>Lansoprazole GR 30mgs od</a:t>
            </a:r>
          </a:p>
          <a:p>
            <a:pPr marL="0" indent="0">
              <a:buNone/>
            </a:pPr>
            <a:r>
              <a:rPr lang="en-GB" sz="2900" b="1" dirty="0"/>
              <a:t>GTN Spray PRN</a:t>
            </a:r>
          </a:p>
          <a:p>
            <a:pPr marL="0" indent="0">
              <a:buNone/>
            </a:pPr>
            <a:r>
              <a:rPr lang="en-GB" sz="2900" b="1" dirty="0"/>
              <a:t>Gabapentin 300mgs </a:t>
            </a:r>
            <a:r>
              <a:rPr lang="en-GB" sz="2900" b="1" dirty="0" err="1"/>
              <a:t>tds</a:t>
            </a:r>
            <a:endParaRPr lang="en-GB" sz="2900" b="1" dirty="0"/>
          </a:p>
          <a:p>
            <a:pPr marL="0" indent="0">
              <a:buNone/>
            </a:pPr>
            <a:r>
              <a:rPr lang="en-GB" sz="2900" b="1" dirty="0"/>
              <a:t>Furosemide 80mgs AM and 40mgs PM</a:t>
            </a:r>
          </a:p>
          <a:p>
            <a:pPr marL="0" indent="0">
              <a:buNone/>
            </a:pPr>
            <a:r>
              <a:rPr lang="en-GB" sz="2900" b="1" dirty="0"/>
              <a:t>Ezetimibe 10mgs Nocte</a:t>
            </a:r>
          </a:p>
          <a:p>
            <a:pPr marL="0" indent="0">
              <a:buNone/>
            </a:pPr>
            <a:r>
              <a:rPr lang="en-GB" sz="2900" b="1" dirty="0"/>
              <a:t>Digoxin 187.5micrograms od</a:t>
            </a:r>
          </a:p>
          <a:p>
            <a:pPr marL="0" indent="0">
              <a:buNone/>
            </a:pPr>
            <a:r>
              <a:rPr lang="en-GB" sz="2900" b="1" dirty="0"/>
              <a:t>Bisoprolol 7.5mgs od</a:t>
            </a:r>
          </a:p>
          <a:p>
            <a:pPr marL="0" indent="0">
              <a:buNone/>
            </a:pPr>
            <a:r>
              <a:rPr lang="en-GB" sz="2900" b="1" dirty="0"/>
              <a:t>Atorvastatin 80mgs nocte</a:t>
            </a:r>
          </a:p>
          <a:p>
            <a:pPr marL="0" indent="0">
              <a:buNone/>
            </a:pPr>
            <a:r>
              <a:rPr lang="en-GB" sz="2900" b="1" dirty="0"/>
              <a:t>Apixaban 5mgs bd</a:t>
            </a:r>
          </a:p>
          <a:p>
            <a:pPr marL="0" indent="0">
              <a:buNone/>
            </a:pPr>
            <a:r>
              <a:rPr lang="en-GB" sz="2900" b="1" dirty="0"/>
              <a:t>Amitriptyline 25mgs nocte </a:t>
            </a:r>
          </a:p>
          <a:p>
            <a:pPr marL="0" indent="0">
              <a:buNone/>
            </a:pPr>
            <a:endParaRPr lang="en-GB" dirty="0"/>
          </a:p>
          <a:p>
            <a:pPr marL="0" indent="0">
              <a:buNone/>
            </a:pPr>
            <a:endParaRPr lang="en-GB" dirty="0"/>
          </a:p>
          <a:p>
            <a:pPr marL="0" indent="0">
              <a:buNone/>
            </a:pPr>
            <a:endParaRPr lang="en-GB" dirty="0"/>
          </a:p>
        </p:txBody>
      </p:sp>
      <p:sp>
        <p:nvSpPr>
          <p:cNvPr id="5" name="TextBox 4">
            <a:extLst>
              <a:ext uri="{FF2B5EF4-FFF2-40B4-BE49-F238E27FC236}">
                <a16:creationId xmlns:a16="http://schemas.microsoft.com/office/drawing/2014/main" id="{5659B21E-CB6C-43BB-9249-139823729E61}"/>
              </a:ext>
            </a:extLst>
          </p:cNvPr>
          <p:cNvSpPr txBox="1"/>
          <p:nvPr/>
        </p:nvSpPr>
        <p:spPr>
          <a:xfrm>
            <a:off x="5819949" y="4711063"/>
            <a:ext cx="6248377" cy="2062103"/>
          </a:xfrm>
          <a:prstGeom prst="rect">
            <a:avLst/>
          </a:prstGeom>
          <a:noFill/>
          <a:ln w="76200">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ln>
        </p:spPr>
        <p:txBody>
          <a:bodyPr wrap="none" rtlCol="0">
            <a:spAutoFit/>
          </a:bodyPr>
          <a:lstStyle/>
          <a:p>
            <a:pPr marL="285750" indent="-285750">
              <a:buFont typeface="Wingdings" panose="05000000000000000000" pitchFamily="2" charset="2"/>
              <a:buChar char="ü"/>
            </a:pPr>
            <a:r>
              <a:rPr lang="en-GB" sz="1600" b="1" dirty="0"/>
              <a:t>? Frail</a:t>
            </a:r>
          </a:p>
          <a:p>
            <a:pPr marL="285750" indent="-285750">
              <a:buFont typeface="Wingdings" panose="05000000000000000000" pitchFamily="2" charset="2"/>
              <a:buChar char="ü"/>
            </a:pPr>
            <a:r>
              <a:rPr lang="en-GB" sz="1600" b="1" dirty="0"/>
              <a:t>Heart failure – high dose diuretics, digoxin </a:t>
            </a:r>
          </a:p>
          <a:p>
            <a:pPr marL="285750" indent="-285750">
              <a:buFont typeface="Wingdings" panose="05000000000000000000" pitchFamily="2" charset="2"/>
              <a:buChar char="ü"/>
            </a:pPr>
            <a:r>
              <a:rPr lang="en-GB" sz="1600" b="1" dirty="0"/>
              <a:t>May required supervised physical activity - ? Refer to physio</a:t>
            </a:r>
          </a:p>
          <a:p>
            <a:pPr marL="285750" indent="-285750">
              <a:buFont typeface="Wingdings" panose="05000000000000000000" pitchFamily="2" charset="2"/>
              <a:buChar char="ü"/>
            </a:pPr>
            <a:r>
              <a:rPr lang="en-GB" sz="1600" b="1" dirty="0"/>
              <a:t> On </a:t>
            </a:r>
            <a:r>
              <a:rPr lang="en-GB" sz="1600" b="1" dirty="0" err="1"/>
              <a:t>Novomix</a:t>
            </a:r>
            <a:r>
              <a:rPr lang="en-GB" sz="1600" b="1" dirty="0"/>
              <a:t> 30 only - ? Optimise diabetes control </a:t>
            </a:r>
          </a:p>
          <a:p>
            <a:pPr marL="285750" indent="-285750">
              <a:buFont typeface="Wingdings" panose="05000000000000000000" pitchFamily="2" charset="2"/>
              <a:buChar char="ü"/>
            </a:pPr>
            <a:r>
              <a:rPr lang="en-GB" sz="1600" b="1" dirty="0"/>
              <a:t>? Start GLP 1 for diabetes management at first instance and monitor</a:t>
            </a:r>
          </a:p>
          <a:p>
            <a:pPr marL="285750" indent="-285750">
              <a:buFont typeface="Wingdings" panose="05000000000000000000" pitchFamily="2" charset="2"/>
              <a:buChar char="ü"/>
            </a:pPr>
            <a:r>
              <a:rPr lang="en-GB" sz="1600" b="1" dirty="0"/>
              <a:t>Older patient, may not do well with rapid weight loss </a:t>
            </a:r>
          </a:p>
          <a:p>
            <a:pPr marL="285750" indent="-285750">
              <a:buFont typeface="Wingdings" panose="05000000000000000000" pitchFamily="2" charset="2"/>
              <a:buChar char="ü"/>
            </a:pPr>
            <a:r>
              <a:rPr lang="en-GB" sz="1600" b="1" dirty="0"/>
              <a:t>Aim for not more than 2 pounds weight loss a week.</a:t>
            </a:r>
          </a:p>
          <a:p>
            <a:pPr marL="285750" indent="-285750">
              <a:buFont typeface="Wingdings" panose="05000000000000000000" pitchFamily="2" charset="2"/>
              <a:buChar char="ü"/>
            </a:pPr>
            <a:r>
              <a:rPr lang="en-GB" sz="1600" b="1" dirty="0"/>
              <a:t>? Delay start</a:t>
            </a:r>
          </a:p>
        </p:txBody>
      </p:sp>
    </p:spTree>
    <p:extLst>
      <p:ext uri="{BB962C8B-B14F-4D97-AF65-F5344CB8AC3E}">
        <p14:creationId xmlns:p14="http://schemas.microsoft.com/office/powerpoint/2010/main" val="10051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11" end="1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
                                            <p:txEl>
                                              <p:pRg st="6" end="6"/>
                                            </p:txEl>
                                          </p:spTgt>
                                        </p:tgtEl>
                                        <p:attrNameLst>
                                          <p:attrName>style.visibility</p:attrName>
                                        </p:attrNameLst>
                                      </p:cBhvr>
                                      <p:to>
                                        <p:strVal val="visible"/>
                                      </p:to>
                                    </p:set>
                                    <p:animEffect transition="in" filter="wipe(down)">
                                      <p:cBhvr>
                                        <p:cTn id="71" dur="500"/>
                                        <p:tgtEl>
                                          <p:spTgt spid="3">
                                            <p:txEl>
                                              <p:pRg st="6" end="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wipe(down)">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animEffect transition="in" filter="wipe(down)">
                                      <p:cBhvr>
                                        <p:cTn id="81" dur="500"/>
                                        <p:tgtEl>
                                          <p:spTgt spid="3">
                                            <p:txEl>
                                              <p:pRg st="10" end="1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wipe(down)">
                                      <p:cBhvr>
                                        <p:cTn id="84" dur="500"/>
                                        <p:tgtEl>
                                          <p:spTgt spid="3">
                                            <p:txEl>
                                              <p:pRg st="11" end="11"/>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3">
                                            <p:txEl>
                                              <p:pRg st="12" end="12"/>
                                            </p:txEl>
                                          </p:spTgt>
                                        </p:tgtEl>
                                        <p:attrNameLst>
                                          <p:attrName>style.visibility</p:attrName>
                                        </p:attrNameLst>
                                      </p:cBhvr>
                                      <p:to>
                                        <p:strVal val="visible"/>
                                      </p:to>
                                    </p:set>
                                    <p:animEffect transition="in" filter="wipe(down)">
                                      <p:cBhvr>
                                        <p:cTn id="87" dur="500"/>
                                        <p:tgtEl>
                                          <p:spTgt spid="3">
                                            <p:txEl>
                                              <p:pRg st="12" end="12"/>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3">
                                            <p:txEl>
                                              <p:pRg st="13" end="13"/>
                                            </p:txEl>
                                          </p:spTgt>
                                        </p:tgtEl>
                                        <p:attrNameLst>
                                          <p:attrName>style.visibility</p:attrName>
                                        </p:attrNameLst>
                                      </p:cBhvr>
                                      <p:to>
                                        <p:strVal val="visible"/>
                                      </p:to>
                                    </p:set>
                                    <p:animEffect transition="in" filter="wipe(down)">
                                      <p:cBhvr>
                                        <p:cTn id="90" dur="500"/>
                                        <p:tgtEl>
                                          <p:spTgt spid="3">
                                            <p:txEl>
                                              <p:pRg st="13" end="1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
                                            <p:txEl>
                                              <p:pRg st="16" end="16"/>
                                            </p:txEl>
                                          </p:spTgt>
                                        </p:tgtEl>
                                        <p:attrNameLst>
                                          <p:attrName>style.visibility</p:attrName>
                                        </p:attrNameLst>
                                      </p:cBhvr>
                                      <p:to>
                                        <p:strVal val="visible"/>
                                      </p:to>
                                    </p:set>
                                    <p:animEffect transition="in" filter="wipe(down)">
                                      <p:cBhvr>
                                        <p:cTn id="95" dur="500"/>
                                        <p:tgtEl>
                                          <p:spTgt spid="3">
                                            <p:txEl>
                                              <p:pRg st="16" end="16"/>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5">
                                            <p:txEl>
                                              <p:pRg st="0" end="0"/>
                                            </p:txEl>
                                          </p:spTgt>
                                        </p:tgtEl>
                                        <p:attrNameLst>
                                          <p:attrName>style.visibility</p:attrName>
                                        </p:attrNameLst>
                                      </p:cBhvr>
                                      <p:to>
                                        <p:strVal val="visible"/>
                                      </p:to>
                                    </p:set>
                                    <p:animEffect transition="in" filter="fade">
                                      <p:cBhvr>
                                        <p:cTn id="100" dur="1000"/>
                                        <p:tgtEl>
                                          <p:spTgt spid="5">
                                            <p:txEl>
                                              <p:pRg st="0" end="0"/>
                                            </p:txEl>
                                          </p:spTgt>
                                        </p:tgtEl>
                                      </p:cBhvr>
                                    </p:animEffect>
                                    <p:anim calcmode="lin" valueType="num">
                                      <p:cBhvr>
                                        <p:cTn id="10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0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
                                            <p:txEl>
                                              <p:pRg st="1" end="1"/>
                                            </p:txEl>
                                          </p:spTgt>
                                        </p:tgtEl>
                                        <p:attrNameLst>
                                          <p:attrName>style.visibility</p:attrName>
                                        </p:attrNameLst>
                                      </p:cBhvr>
                                      <p:to>
                                        <p:strVal val="visible"/>
                                      </p:to>
                                    </p:set>
                                    <p:animEffect transition="in" filter="fade">
                                      <p:cBhvr>
                                        <p:cTn id="105" dur="1000"/>
                                        <p:tgtEl>
                                          <p:spTgt spid="5">
                                            <p:txEl>
                                              <p:pRg st="1" end="1"/>
                                            </p:txEl>
                                          </p:spTgt>
                                        </p:tgtEl>
                                      </p:cBhvr>
                                    </p:animEffect>
                                    <p:anim calcmode="lin" valueType="num">
                                      <p:cBhvr>
                                        <p:cTn id="10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
                                            <p:txEl>
                                              <p:pRg st="2" end="2"/>
                                            </p:txEl>
                                          </p:spTgt>
                                        </p:tgtEl>
                                        <p:attrNameLst>
                                          <p:attrName>style.visibility</p:attrName>
                                        </p:attrNameLst>
                                      </p:cBhvr>
                                      <p:to>
                                        <p:strVal val="visible"/>
                                      </p:to>
                                    </p:set>
                                    <p:animEffect transition="in" filter="fade">
                                      <p:cBhvr>
                                        <p:cTn id="110" dur="1000"/>
                                        <p:tgtEl>
                                          <p:spTgt spid="5">
                                            <p:txEl>
                                              <p:pRg st="2" end="2"/>
                                            </p:txEl>
                                          </p:spTgt>
                                        </p:tgtEl>
                                      </p:cBhvr>
                                    </p:animEffect>
                                    <p:anim calcmode="lin" valueType="num">
                                      <p:cBhvr>
                                        <p:cTn id="11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1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5">
                                            <p:txEl>
                                              <p:pRg st="3" end="3"/>
                                            </p:txEl>
                                          </p:spTgt>
                                        </p:tgtEl>
                                        <p:attrNameLst>
                                          <p:attrName>style.visibility</p:attrName>
                                        </p:attrNameLst>
                                      </p:cBhvr>
                                      <p:to>
                                        <p:strVal val="visible"/>
                                      </p:to>
                                    </p:set>
                                    <p:animEffect transition="in" filter="fade">
                                      <p:cBhvr>
                                        <p:cTn id="115" dur="1000"/>
                                        <p:tgtEl>
                                          <p:spTgt spid="5">
                                            <p:txEl>
                                              <p:pRg st="3" end="3"/>
                                            </p:txEl>
                                          </p:spTgt>
                                        </p:tgtEl>
                                      </p:cBhvr>
                                    </p:animEffect>
                                    <p:anim calcmode="lin" valueType="num">
                                      <p:cBhvr>
                                        <p:cTn id="11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1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5">
                                            <p:txEl>
                                              <p:pRg st="4" end="4"/>
                                            </p:txEl>
                                          </p:spTgt>
                                        </p:tgtEl>
                                        <p:attrNameLst>
                                          <p:attrName>style.visibility</p:attrName>
                                        </p:attrNameLst>
                                      </p:cBhvr>
                                      <p:to>
                                        <p:strVal val="visible"/>
                                      </p:to>
                                    </p:set>
                                    <p:animEffect transition="in" filter="fade">
                                      <p:cBhvr>
                                        <p:cTn id="120" dur="1000"/>
                                        <p:tgtEl>
                                          <p:spTgt spid="5">
                                            <p:txEl>
                                              <p:pRg st="4" end="4"/>
                                            </p:txEl>
                                          </p:spTgt>
                                        </p:tgtEl>
                                      </p:cBhvr>
                                    </p:animEffect>
                                    <p:anim calcmode="lin" valueType="num">
                                      <p:cBhvr>
                                        <p:cTn id="12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22"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5">
                                            <p:txEl>
                                              <p:pRg st="5" end="5"/>
                                            </p:txEl>
                                          </p:spTgt>
                                        </p:tgtEl>
                                        <p:attrNameLst>
                                          <p:attrName>style.visibility</p:attrName>
                                        </p:attrNameLst>
                                      </p:cBhvr>
                                      <p:to>
                                        <p:strVal val="visible"/>
                                      </p:to>
                                    </p:set>
                                    <p:animEffect transition="in" filter="fade">
                                      <p:cBhvr>
                                        <p:cTn id="125" dur="1000"/>
                                        <p:tgtEl>
                                          <p:spTgt spid="5">
                                            <p:txEl>
                                              <p:pRg st="5" end="5"/>
                                            </p:txEl>
                                          </p:spTgt>
                                        </p:tgtEl>
                                      </p:cBhvr>
                                    </p:animEffect>
                                    <p:anim calcmode="lin" valueType="num">
                                      <p:cBhvr>
                                        <p:cTn id="12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27"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5">
                                            <p:txEl>
                                              <p:pRg st="6" end="6"/>
                                            </p:txEl>
                                          </p:spTgt>
                                        </p:tgtEl>
                                        <p:attrNameLst>
                                          <p:attrName>style.visibility</p:attrName>
                                        </p:attrNameLst>
                                      </p:cBhvr>
                                      <p:to>
                                        <p:strVal val="visible"/>
                                      </p:to>
                                    </p:set>
                                    <p:animEffect transition="in" filter="fade">
                                      <p:cBhvr>
                                        <p:cTn id="130" dur="1000"/>
                                        <p:tgtEl>
                                          <p:spTgt spid="5">
                                            <p:txEl>
                                              <p:pRg st="6" end="6"/>
                                            </p:txEl>
                                          </p:spTgt>
                                        </p:tgtEl>
                                      </p:cBhvr>
                                    </p:animEffect>
                                    <p:anim calcmode="lin" valueType="num">
                                      <p:cBhvr>
                                        <p:cTn id="1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32"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5">
                                            <p:txEl>
                                              <p:pRg st="7" end="7"/>
                                            </p:txEl>
                                          </p:spTgt>
                                        </p:tgtEl>
                                        <p:attrNameLst>
                                          <p:attrName>style.visibility</p:attrName>
                                        </p:attrNameLst>
                                      </p:cBhvr>
                                      <p:to>
                                        <p:strVal val="visible"/>
                                      </p:to>
                                    </p:set>
                                    <p:animEffect transition="in" filter="fade">
                                      <p:cBhvr>
                                        <p:cTn id="135" dur="1000"/>
                                        <p:tgtEl>
                                          <p:spTgt spid="5">
                                            <p:txEl>
                                              <p:pRg st="7" end="7"/>
                                            </p:txEl>
                                          </p:spTgt>
                                        </p:tgtEl>
                                      </p:cBhvr>
                                    </p:animEffect>
                                    <p:anim calcmode="lin" valueType="num">
                                      <p:cBhvr>
                                        <p:cTn id="136"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37"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62D3-E9FF-4627-A0DD-40C28F7AEEFE}"/>
              </a:ext>
            </a:extLst>
          </p:cNvPr>
          <p:cNvSpPr>
            <a:spLocks noGrp="1"/>
          </p:cNvSpPr>
          <p:nvPr>
            <p:ph type="title"/>
          </p:nvPr>
        </p:nvSpPr>
        <p:spPr>
          <a:xfrm>
            <a:off x="0" y="-267495"/>
            <a:ext cx="10515600" cy="1325563"/>
          </a:xfrm>
        </p:spPr>
        <p:txBody>
          <a:bodyPr/>
          <a:lstStyle/>
          <a:p>
            <a:r>
              <a:rPr lang="en-GB" dirty="0"/>
              <a:t>Case 3: Mr IM</a:t>
            </a:r>
          </a:p>
        </p:txBody>
      </p:sp>
      <p:sp>
        <p:nvSpPr>
          <p:cNvPr id="3" name="Content Placeholder 2">
            <a:extLst>
              <a:ext uri="{FF2B5EF4-FFF2-40B4-BE49-F238E27FC236}">
                <a16:creationId xmlns:a16="http://schemas.microsoft.com/office/drawing/2014/main" id="{437F84E0-3725-43B1-996C-83A6E7FCCBB7}"/>
              </a:ext>
            </a:extLst>
          </p:cNvPr>
          <p:cNvSpPr>
            <a:spLocks noGrp="1"/>
          </p:cNvSpPr>
          <p:nvPr>
            <p:ph sz="half" idx="1"/>
          </p:nvPr>
        </p:nvSpPr>
        <p:spPr>
          <a:xfrm>
            <a:off x="171450" y="1058067"/>
            <a:ext cx="5753100" cy="4741863"/>
          </a:xfrm>
        </p:spPr>
        <p:txBody>
          <a:bodyPr>
            <a:normAutofit fontScale="92500" lnSpcReduction="10000"/>
          </a:bodyPr>
          <a:lstStyle/>
          <a:p>
            <a:r>
              <a:rPr lang="en-GB" sz="2100" dirty="0"/>
              <a:t>- Age: 55years</a:t>
            </a:r>
          </a:p>
          <a:p>
            <a:r>
              <a:rPr lang="en-GB" sz="2100" dirty="0"/>
              <a:t>- BMI: 47.56kg/m² (Class III Obesity)</a:t>
            </a:r>
          </a:p>
          <a:p>
            <a:r>
              <a:rPr lang="en-GB" sz="2100" dirty="0"/>
              <a:t>- Weight: 152.4kg, Height: 179cm</a:t>
            </a:r>
          </a:p>
          <a:p>
            <a:r>
              <a:rPr lang="en-GB" sz="2100" dirty="0"/>
              <a:t>- Lives with wife and 2 adult children</a:t>
            </a:r>
          </a:p>
          <a:p>
            <a:r>
              <a:rPr lang="en-GB" sz="2100" dirty="0"/>
              <a:t>- Take away shop owner </a:t>
            </a:r>
          </a:p>
          <a:p>
            <a:pPr marL="0" indent="0">
              <a:buNone/>
            </a:pPr>
            <a:endParaRPr lang="en-GB" dirty="0"/>
          </a:p>
          <a:p>
            <a:pPr marL="0" indent="0">
              <a:buNone/>
            </a:pPr>
            <a:r>
              <a:rPr lang="en-GB" sz="2400" b="1" dirty="0">
                <a:solidFill>
                  <a:srgbClr val="C00000"/>
                </a:solidFill>
              </a:rPr>
              <a:t>Medial background</a:t>
            </a:r>
          </a:p>
          <a:p>
            <a:pPr marL="0" indent="0">
              <a:buNone/>
            </a:pPr>
            <a:r>
              <a:rPr lang="en-GB" sz="2100" dirty="0"/>
              <a:t>Type 2 Diabetes Mellitus diagnosed in 04/2017</a:t>
            </a:r>
          </a:p>
          <a:p>
            <a:pPr marL="0" indent="0">
              <a:buNone/>
            </a:pPr>
            <a:r>
              <a:rPr lang="en-GB" sz="2100" dirty="0"/>
              <a:t>Hypogonadism</a:t>
            </a:r>
          </a:p>
          <a:p>
            <a:pPr marL="0" indent="0">
              <a:buNone/>
            </a:pPr>
            <a:r>
              <a:rPr lang="en-GB" sz="2100" dirty="0"/>
              <a:t>Diabetic Retinopathy</a:t>
            </a:r>
          </a:p>
          <a:p>
            <a:pPr marL="0" indent="0">
              <a:buNone/>
            </a:pPr>
            <a:r>
              <a:rPr lang="en-GB" sz="2100" dirty="0" err="1"/>
              <a:t>Artheroma</a:t>
            </a:r>
            <a:endParaRPr lang="en-GB" sz="2100" dirty="0"/>
          </a:p>
          <a:p>
            <a:pPr marL="0" indent="0">
              <a:buNone/>
            </a:pPr>
            <a:r>
              <a:rPr lang="en-GB" sz="2100" dirty="0"/>
              <a:t>Hypertension</a:t>
            </a:r>
          </a:p>
        </p:txBody>
      </p:sp>
      <p:sp>
        <p:nvSpPr>
          <p:cNvPr id="4" name="Content Placeholder 3">
            <a:extLst>
              <a:ext uri="{FF2B5EF4-FFF2-40B4-BE49-F238E27FC236}">
                <a16:creationId xmlns:a16="http://schemas.microsoft.com/office/drawing/2014/main" id="{74249993-8A16-475F-AE05-88B9464C8E9F}"/>
              </a:ext>
            </a:extLst>
          </p:cNvPr>
          <p:cNvSpPr>
            <a:spLocks noGrp="1"/>
          </p:cNvSpPr>
          <p:nvPr>
            <p:ph sz="half" idx="2"/>
          </p:nvPr>
        </p:nvSpPr>
        <p:spPr>
          <a:xfrm>
            <a:off x="5505450" y="826421"/>
            <a:ext cx="5181600" cy="3623660"/>
          </a:xfrm>
        </p:spPr>
        <p:txBody>
          <a:bodyPr>
            <a:normAutofit fontScale="92500" lnSpcReduction="10000"/>
          </a:bodyPr>
          <a:lstStyle/>
          <a:p>
            <a:pPr marL="0" indent="0">
              <a:buNone/>
            </a:pPr>
            <a:r>
              <a:rPr lang="en-GB" sz="2600" b="1" dirty="0">
                <a:solidFill>
                  <a:srgbClr val="C00000"/>
                </a:solidFill>
              </a:rPr>
              <a:t>Medications</a:t>
            </a:r>
          </a:p>
          <a:p>
            <a:pPr marL="0" indent="0">
              <a:buNone/>
            </a:pPr>
            <a:r>
              <a:rPr lang="en-GB" sz="1900" dirty="0" err="1"/>
              <a:t>Tirzepatide</a:t>
            </a:r>
            <a:r>
              <a:rPr lang="en-GB" sz="1900" dirty="0"/>
              <a:t> 5mgs weekly</a:t>
            </a:r>
          </a:p>
          <a:p>
            <a:pPr marL="0" indent="0">
              <a:buNone/>
            </a:pPr>
            <a:r>
              <a:rPr lang="en-GB" sz="1900" dirty="0" err="1"/>
              <a:t>Angitil</a:t>
            </a:r>
            <a:r>
              <a:rPr lang="en-GB" sz="1900" dirty="0"/>
              <a:t> SR 90mgs bd</a:t>
            </a:r>
          </a:p>
          <a:p>
            <a:pPr marL="0" indent="0">
              <a:buNone/>
            </a:pPr>
            <a:r>
              <a:rPr lang="en-GB" sz="1900" dirty="0"/>
              <a:t>Aspirin dispersible 75mgs od</a:t>
            </a:r>
          </a:p>
          <a:p>
            <a:pPr marL="0" indent="0">
              <a:buNone/>
            </a:pPr>
            <a:r>
              <a:rPr lang="en-GB" sz="1900" dirty="0" err="1"/>
              <a:t>Atorvastatn</a:t>
            </a:r>
            <a:r>
              <a:rPr lang="en-GB" sz="1900" dirty="0"/>
              <a:t> 40mgs nocte</a:t>
            </a:r>
          </a:p>
          <a:p>
            <a:pPr marL="0" indent="0">
              <a:buNone/>
            </a:pPr>
            <a:r>
              <a:rPr lang="en-GB" sz="1900" dirty="0"/>
              <a:t>GTN Spray PRN</a:t>
            </a:r>
          </a:p>
          <a:p>
            <a:pPr marL="0" indent="0">
              <a:buNone/>
            </a:pPr>
            <a:r>
              <a:rPr lang="en-GB" sz="1900" dirty="0" err="1"/>
              <a:t>Testogel</a:t>
            </a:r>
            <a:r>
              <a:rPr lang="en-GB" sz="1900" dirty="0"/>
              <a:t> as directed</a:t>
            </a:r>
          </a:p>
          <a:p>
            <a:pPr marL="0" indent="0">
              <a:buNone/>
            </a:pPr>
            <a:r>
              <a:rPr lang="en-GB" sz="1900" dirty="0"/>
              <a:t>Ramipril 10mgs od</a:t>
            </a:r>
          </a:p>
          <a:p>
            <a:pPr marL="0" indent="0">
              <a:buNone/>
            </a:pPr>
            <a:r>
              <a:rPr lang="en-GB" sz="1900" dirty="0"/>
              <a:t>Symbicort 200/6 mcg per dose as directed</a:t>
            </a:r>
          </a:p>
          <a:p>
            <a:pPr marL="0" indent="0">
              <a:buNone/>
            </a:pPr>
            <a:r>
              <a:rPr lang="en-GB" sz="1900" dirty="0" err="1"/>
              <a:t>Yaltormin</a:t>
            </a:r>
            <a:r>
              <a:rPr lang="en-GB" sz="1900" dirty="0"/>
              <a:t> SR 1grams bd</a:t>
            </a:r>
          </a:p>
        </p:txBody>
      </p:sp>
      <p:sp>
        <p:nvSpPr>
          <p:cNvPr id="5" name="TextBox 4">
            <a:extLst>
              <a:ext uri="{FF2B5EF4-FFF2-40B4-BE49-F238E27FC236}">
                <a16:creationId xmlns:a16="http://schemas.microsoft.com/office/drawing/2014/main" id="{4463F579-8A8C-49B0-8E13-886AB02097BA}"/>
              </a:ext>
            </a:extLst>
          </p:cNvPr>
          <p:cNvSpPr txBox="1"/>
          <p:nvPr/>
        </p:nvSpPr>
        <p:spPr>
          <a:xfrm>
            <a:off x="4523232" y="4891989"/>
            <a:ext cx="7342632" cy="1815882"/>
          </a:xfrm>
          <a:prstGeom prst="rect">
            <a:avLst/>
          </a:prstGeom>
          <a:noFill/>
          <a:ln w="76200">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marL="285750" indent="-285750">
              <a:buFont typeface="Wingdings" panose="05000000000000000000" pitchFamily="2" charset="2"/>
              <a:buChar char="ü"/>
            </a:pPr>
            <a:r>
              <a:rPr lang="en-GB" sz="1600" b="1" dirty="0"/>
              <a:t>Eligible</a:t>
            </a:r>
          </a:p>
          <a:p>
            <a:pPr marL="285750" indent="-285750">
              <a:buFont typeface="Wingdings" panose="05000000000000000000" pitchFamily="2" charset="2"/>
              <a:buChar char="ü"/>
            </a:pPr>
            <a:r>
              <a:rPr lang="en-GB" sz="1600" b="1" dirty="0"/>
              <a:t>Screen for OSA </a:t>
            </a:r>
          </a:p>
          <a:p>
            <a:pPr marL="285750" indent="-285750">
              <a:buFont typeface="Wingdings" panose="05000000000000000000" pitchFamily="2" charset="2"/>
              <a:buChar char="ü"/>
            </a:pPr>
            <a:r>
              <a:rPr lang="en-GB" sz="1600" b="1" dirty="0"/>
              <a:t>Already on </a:t>
            </a:r>
            <a:r>
              <a:rPr lang="en-GB" sz="1600" b="1" dirty="0" err="1"/>
              <a:t>Tirzepatide</a:t>
            </a:r>
            <a:r>
              <a:rPr lang="en-GB" sz="1600" b="1" dirty="0"/>
              <a:t> 5mgs for Diabetes – </a:t>
            </a:r>
          </a:p>
          <a:p>
            <a:pPr marL="285750" indent="-285750">
              <a:buFont typeface="Wingdings" panose="05000000000000000000" pitchFamily="2" charset="2"/>
              <a:buChar char="ü"/>
            </a:pPr>
            <a:r>
              <a:rPr lang="en-GB" sz="1600" b="1" dirty="0"/>
              <a:t>on enrolling can titrate to 7.5mgs OW, not necessary to start at the lowest dose</a:t>
            </a:r>
          </a:p>
          <a:p>
            <a:pPr marL="285750" indent="-285750">
              <a:buFont typeface="Wingdings" panose="05000000000000000000" pitchFamily="2" charset="2"/>
              <a:buChar char="ü"/>
            </a:pPr>
            <a:r>
              <a:rPr lang="en-GB" sz="1600" b="1" dirty="0"/>
              <a:t>Assess the severity of angina</a:t>
            </a:r>
          </a:p>
          <a:p>
            <a:pPr marL="285750" indent="-285750">
              <a:buFont typeface="Wingdings" panose="05000000000000000000" pitchFamily="2" charset="2"/>
              <a:buChar char="ü"/>
            </a:pPr>
            <a:r>
              <a:rPr lang="en-GB" sz="1600" b="1" dirty="0"/>
              <a:t>High baseline weight – likely more rapid weight loss </a:t>
            </a:r>
          </a:p>
          <a:p>
            <a:pPr marL="285750" indent="-285750">
              <a:buFont typeface="Wingdings" panose="05000000000000000000" pitchFamily="2" charset="2"/>
              <a:buChar char="ü"/>
            </a:pPr>
            <a:r>
              <a:rPr lang="en-GB" sz="1600" b="1" dirty="0"/>
              <a:t>Optimise protein intake to minimise loss of lean body mass</a:t>
            </a:r>
          </a:p>
        </p:txBody>
      </p:sp>
    </p:spTree>
    <p:extLst>
      <p:ext uri="{BB962C8B-B14F-4D97-AF65-F5344CB8AC3E}">
        <p14:creationId xmlns:p14="http://schemas.microsoft.com/office/powerpoint/2010/main" val="91279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wheel(1)">
                                      <p:cBhvr>
                                        <p:cTn id="55" dur="20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2000"/>
                                        <p:tgtEl>
                                          <p:spTgt spid="3">
                                            <p:txEl>
                                              <p:pRg st="10" end="10"/>
                                            </p:txEl>
                                          </p:spTgt>
                                        </p:tgtEl>
                                      </p:cBhvr>
                                    </p:animEffect>
                                    <p:anim calcmode="lin" valueType="num">
                                      <p:cBhvr>
                                        <p:cTn id="61" dur="2000" fill="hold"/>
                                        <p:tgtEl>
                                          <p:spTgt spid="3">
                                            <p:txEl>
                                              <p:pRg st="10" end="10"/>
                                            </p:txEl>
                                          </p:spTgt>
                                        </p:tgtEl>
                                        <p:attrNameLst>
                                          <p:attrName>ppt_w</p:attrName>
                                        </p:attrNameLst>
                                      </p:cBhvr>
                                      <p:tavLst>
                                        <p:tav tm="0" fmla="#ppt_w*sin(2.5*pi*$)">
                                          <p:val>
                                            <p:fltVal val="0"/>
                                          </p:val>
                                        </p:tav>
                                        <p:tav tm="100000">
                                          <p:val>
                                            <p:fltVal val="1"/>
                                          </p:val>
                                        </p:tav>
                                      </p:tavLst>
                                    </p:anim>
                                    <p:anim calcmode="lin" valueType="num">
                                      <p:cBhvr>
                                        <p:cTn id="62" dur="2000" fill="hold"/>
                                        <p:tgtEl>
                                          <p:spTgt spid="3">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wheel(1)">
                                      <p:cBhvr>
                                        <p:cTn id="67" dur="20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wheel(1)">
                                      <p:cBhvr>
                                        <p:cTn id="72" dur="20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xEl>
                                              <p:pRg st="0" end="0"/>
                                            </p:txEl>
                                          </p:spTgt>
                                        </p:tgtEl>
                                        <p:attrNameLst>
                                          <p:attrName>style.visibility</p:attrName>
                                        </p:attrNameLst>
                                      </p:cBhvr>
                                      <p:to>
                                        <p:strVal val="visible"/>
                                      </p:to>
                                    </p:set>
                                    <p:animEffect transition="in" filter="fade">
                                      <p:cBhvr>
                                        <p:cTn id="77" dur="1000"/>
                                        <p:tgtEl>
                                          <p:spTgt spid="5">
                                            <p:txEl>
                                              <p:pRg st="0" end="0"/>
                                            </p:txEl>
                                          </p:spTgt>
                                        </p:tgtEl>
                                      </p:cBhvr>
                                    </p:animEffect>
                                    <p:anim calcmode="lin" valueType="num">
                                      <p:cBhvr>
                                        <p:cTn id="7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
                                            <p:txEl>
                                              <p:pRg st="1" end="1"/>
                                            </p:txEl>
                                          </p:spTgt>
                                        </p:tgtEl>
                                        <p:attrNameLst>
                                          <p:attrName>style.visibility</p:attrName>
                                        </p:attrNameLst>
                                      </p:cBhvr>
                                      <p:to>
                                        <p:strVal val="visible"/>
                                      </p:to>
                                    </p:set>
                                    <p:animEffect transition="in" filter="fade">
                                      <p:cBhvr>
                                        <p:cTn id="82" dur="1000"/>
                                        <p:tgtEl>
                                          <p:spTgt spid="5">
                                            <p:txEl>
                                              <p:pRg st="1" end="1"/>
                                            </p:txEl>
                                          </p:spTgt>
                                        </p:tgtEl>
                                      </p:cBhvr>
                                    </p:animEffect>
                                    <p:anim calcmode="lin" valueType="num">
                                      <p:cBhvr>
                                        <p:cTn id="8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8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
                                            <p:txEl>
                                              <p:pRg st="2" end="2"/>
                                            </p:txEl>
                                          </p:spTgt>
                                        </p:tgtEl>
                                        <p:attrNameLst>
                                          <p:attrName>style.visibility</p:attrName>
                                        </p:attrNameLst>
                                      </p:cBhvr>
                                      <p:to>
                                        <p:strVal val="visible"/>
                                      </p:to>
                                    </p:set>
                                    <p:animEffect transition="in" filter="fade">
                                      <p:cBhvr>
                                        <p:cTn id="87" dur="1000"/>
                                        <p:tgtEl>
                                          <p:spTgt spid="5">
                                            <p:txEl>
                                              <p:pRg st="2" end="2"/>
                                            </p:txEl>
                                          </p:spTgt>
                                        </p:tgtEl>
                                      </p:cBhvr>
                                    </p:animEffect>
                                    <p:anim calcmode="lin" valueType="num">
                                      <p:cBhvr>
                                        <p:cTn id="8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xEl>
                                              <p:pRg st="3" end="3"/>
                                            </p:txEl>
                                          </p:spTgt>
                                        </p:tgtEl>
                                        <p:attrNameLst>
                                          <p:attrName>style.visibility</p:attrName>
                                        </p:attrNameLst>
                                      </p:cBhvr>
                                      <p:to>
                                        <p:strVal val="visible"/>
                                      </p:to>
                                    </p:set>
                                    <p:animEffect transition="in" filter="fade">
                                      <p:cBhvr>
                                        <p:cTn id="92" dur="1000"/>
                                        <p:tgtEl>
                                          <p:spTgt spid="5">
                                            <p:txEl>
                                              <p:pRg st="3" end="3"/>
                                            </p:txEl>
                                          </p:spTgt>
                                        </p:tgtEl>
                                      </p:cBhvr>
                                    </p:animEffect>
                                    <p:anim calcmode="lin" valueType="num">
                                      <p:cBhvr>
                                        <p:cTn id="9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
                                            <p:txEl>
                                              <p:pRg st="4" end="4"/>
                                            </p:txEl>
                                          </p:spTgt>
                                        </p:tgtEl>
                                        <p:attrNameLst>
                                          <p:attrName>style.visibility</p:attrName>
                                        </p:attrNameLst>
                                      </p:cBhvr>
                                      <p:to>
                                        <p:strVal val="visible"/>
                                      </p:to>
                                    </p:set>
                                    <p:animEffect transition="in" filter="fade">
                                      <p:cBhvr>
                                        <p:cTn id="97" dur="1000"/>
                                        <p:tgtEl>
                                          <p:spTgt spid="5">
                                            <p:txEl>
                                              <p:pRg st="4" end="4"/>
                                            </p:txEl>
                                          </p:spTgt>
                                        </p:tgtEl>
                                      </p:cBhvr>
                                    </p:animEffect>
                                    <p:anim calcmode="lin" valueType="num">
                                      <p:cBhvr>
                                        <p:cTn id="9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
                                            <p:txEl>
                                              <p:pRg st="5" end="5"/>
                                            </p:txEl>
                                          </p:spTgt>
                                        </p:tgtEl>
                                        <p:attrNameLst>
                                          <p:attrName>style.visibility</p:attrName>
                                        </p:attrNameLst>
                                      </p:cBhvr>
                                      <p:to>
                                        <p:strVal val="visible"/>
                                      </p:to>
                                    </p:set>
                                    <p:animEffect transition="in" filter="fade">
                                      <p:cBhvr>
                                        <p:cTn id="102" dur="1000"/>
                                        <p:tgtEl>
                                          <p:spTgt spid="5">
                                            <p:txEl>
                                              <p:pRg st="5" end="5"/>
                                            </p:txEl>
                                          </p:spTgt>
                                        </p:tgtEl>
                                      </p:cBhvr>
                                    </p:animEffect>
                                    <p:anim calcmode="lin" valueType="num">
                                      <p:cBhvr>
                                        <p:cTn id="10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0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5">
                                            <p:txEl>
                                              <p:pRg st="6" end="6"/>
                                            </p:txEl>
                                          </p:spTgt>
                                        </p:tgtEl>
                                        <p:attrNameLst>
                                          <p:attrName>style.visibility</p:attrName>
                                        </p:attrNameLst>
                                      </p:cBhvr>
                                      <p:to>
                                        <p:strVal val="visible"/>
                                      </p:to>
                                    </p:set>
                                    <p:animEffect transition="in" filter="fade">
                                      <p:cBhvr>
                                        <p:cTn id="107" dur="1000"/>
                                        <p:tgtEl>
                                          <p:spTgt spid="5">
                                            <p:txEl>
                                              <p:pRg st="6" end="6"/>
                                            </p:txEl>
                                          </p:spTgt>
                                        </p:tgtEl>
                                      </p:cBhvr>
                                    </p:animEffect>
                                    <p:anim calcmode="lin" valueType="num">
                                      <p:cBhvr>
                                        <p:cTn id="10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0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EC9F-5AF1-43F1-9888-64AF5CF6914A}"/>
              </a:ext>
            </a:extLst>
          </p:cNvPr>
          <p:cNvSpPr>
            <a:spLocks noGrp="1"/>
          </p:cNvSpPr>
          <p:nvPr>
            <p:ph type="title"/>
          </p:nvPr>
        </p:nvSpPr>
        <p:spPr>
          <a:xfrm>
            <a:off x="0" y="-108160"/>
            <a:ext cx="10515600" cy="1325563"/>
          </a:xfrm>
        </p:spPr>
        <p:txBody>
          <a:bodyPr/>
          <a:lstStyle/>
          <a:p>
            <a:r>
              <a:rPr lang="en-GB" dirty="0"/>
              <a:t>Case 4: Mr MM</a:t>
            </a:r>
          </a:p>
        </p:txBody>
      </p:sp>
      <p:sp>
        <p:nvSpPr>
          <p:cNvPr id="3" name="Content Placeholder 2">
            <a:extLst>
              <a:ext uri="{FF2B5EF4-FFF2-40B4-BE49-F238E27FC236}">
                <a16:creationId xmlns:a16="http://schemas.microsoft.com/office/drawing/2014/main" id="{75644055-FF04-4362-843A-B639403C5E6D}"/>
              </a:ext>
            </a:extLst>
          </p:cNvPr>
          <p:cNvSpPr>
            <a:spLocks noGrp="1"/>
          </p:cNvSpPr>
          <p:nvPr>
            <p:ph sz="half" idx="1"/>
          </p:nvPr>
        </p:nvSpPr>
        <p:spPr>
          <a:xfrm>
            <a:off x="228600" y="1336410"/>
            <a:ext cx="5573889" cy="5284965"/>
          </a:xfrm>
        </p:spPr>
        <p:txBody>
          <a:bodyPr>
            <a:normAutofit fontScale="32500" lnSpcReduction="20000"/>
          </a:bodyPr>
          <a:lstStyle/>
          <a:p>
            <a:r>
              <a:rPr lang="en-GB" sz="4500" dirty="0"/>
              <a:t>- Age: 61years</a:t>
            </a:r>
          </a:p>
          <a:p>
            <a:r>
              <a:rPr lang="en-GB" sz="4500" dirty="0"/>
              <a:t>- BMI: 38.4kg/m² (Class III Obesity)</a:t>
            </a:r>
          </a:p>
          <a:p>
            <a:r>
              <a:rPr lang="en-GB" sz="4500" dirty="0"/>
              <a:t>- Weight: 111.1kg, Height: 170cm</a:t>
            </a:r>
          </a:p>
          <a:p>
            <a:r>
              <a:rPr lang="en-GB" sz="4500" dirty="0"/>
              <a:t>- Lives with wife and 2 adult children and families</a:t>
            </a:r>
          </a:p>
          <a:p>
            <a:r>
              <a:rPr lang="en-GB" sz="4500" dirty="0"/>
              <a:t>- Unemployed</a:t>
            </a:r>
          </a:p>
          <a:p>
            <a:endParaRPr lang="en-GB" dirty="0"/>
          </a:p>
          <a:p>
            <a:pPr marL="0" indent="0">
              <a:buNone/>
            </a:pPr>
            <a:r>
              <a:rPr lang="en-GB" sz="6000" b="1" dirty="0">
                <a:solidFill>
                  <a:srgbClr val="C00000"/>
                </a:solidFill>
              </a:rPr>
              <a:t>Medical Background</a:t>
            </a:r>
          </a:p>
          <a:p>
            <a:pPr marL="0" indent="0">
              <a:buNone/>
            </a:pPr>
            <a:r>
              <a:rPr lang="en-GB" sz="4500" dirty="0"/>
              <a:t>T2DM           05/2019</a:t>
            </a:r>
          </a:p>
          <a:p>
            <a:pPr marL="0" indent="0">
              <a:buNone/>
            </a:pPr>
            <a:r>
              <a:rPr lang="en-GB" sz="4500" dirty="0"/>
              <a:t>Non-Alcoholic Fatty Liver Disease</a:t>
            </a:r>
          </a:p>
          <a:p>
            <a:pPr marL="0" indent="0">
              <a:buNone/>
            </a:pPr>
            <a:r>
              <a:rPr lang="en-GB" sz="4500" dirty="0"/>
              <a:t>Hyperlipidaemia</a:t>
            </a:r>
          </a:p>
          <a:p>
            <a:pPr marL="0" indent="0">
              <a:buNone/>
            </a:pPr>
            <a:r>
              <a:rPr lang="en-GB" sz="4500" dirty="0"/>
              <a:t>Colostomy following bowel perforation</a:t>
            </a:r>
          </a:p>
          <a:p>
            <a:pPr marL="0" indent="0">
              <a:buNone/>
            </a:pPr>
            <a:r>
              <a:rPr lang="en-GB" sz="4500" dirty="0"/>
              <a:t>Hypertension</a:t>
            </a:r>
          </a:p>
          <a:p>
            <a:pPr marL="0" indent="0">
              <a:buNone/>
            </a:pPr>
            <a:r>
              <a:rPr lang="en-GB" sz="4500" dirty="0"/>
              <a:t>Persistent Proteinuria</a:t>
            </a:r>
          </a:p>
          <a:p>
            <a:pPr marL="0" indent="0">
              <a:buNone/>
            </a:pPr>
            <a:r>
              <a:rPr lang="en-GB" sz="4500" dirty="0"/>
              <a:t>Background Diabetes Retinopathy</a:t>
            </a:r>
          </a:p>
          <a:p>
            <a:pPr marL="0" indent="0">
              <a:buNone/>
            </a:pPr>
            <a:r>
              <a:rPr lang="en-GB" sz="4500" dirty="0"/>
              <a:t>TIA</a:t>
            </a:r>
          </a:p>
          <a:p>
            <a:pPr marL="0" indent="0">
              <a:buNone/>
            </a:pPr>
            <a:r>
              <a:rPr lang="en-GB" sz="4500" dirty="0"/>
              <a:t>Mild Obstructive Sleep Apnoea</a:t>
            </a:r>
          </a:p>
        </p:txBody>
      </p:sp>
      <p:sp>
        <p:nvSpPr>
          <p:cNvPr id="4" name="Content Placeholder 3">
            <a:extLst>
              <a:ext uri="{FF2B5EF4-FFF2-40B4-BE49-F238E27FC236}">
                <a16:creationId xmlns:a16="http://schemas.microsoft.com/office/drawing/2014/main" id="{FF4F0E0E-7C36-45A6-AD1B-B58C34227239}"/>
              </a:ext>
            </a:extLst>
          </p:cNvPr>
          <p:cNvSpPr>
            <a:spLocks noGrp="1"/>
          </p:cNvSpPr>
          <p:nvPr>
            <p:ph sz="half" idx="2"/>
          </p:nvPr>
        </p:nvSpPr>
        <p:spPr>
          <a:xfrm>
            <a:off x="5802489" y="1114891"/>
            <a:ext cx="5397500" cy="3920405"/>
          </a:xfrm>
        </p:spPr>
        <p:txBody>
          <a:bodyPr>
            <a:normAutofit fontScale="32500" lnSpcReduction="20000"/>
          </a:bodyPr>
          <a:lstStyle/>
          <a:p>
            <a:pPr marL="0" indent="0">
              <a:buNone/>
            </a:pPr>
            <a:r>
              <a:rPr lang="en-GB" sz="6000" b="1" dirty="0">
                <a:solidFill>
                  <a:srgbClr val="C00000"/>
                </a:solidFill>
              </a:rPr>
              <a:t>Medications</a:t>
            </a:r>
          </a:p>
          <a:p>
            <a:pPr marL="0" indent="0">
              <a:buNone/>
            </a:pPr>
            <a:r>
              <a:rPr lang="en-GB" sz="4000" dirty="0" err="1"/>
              <a:t>Ozempic</a:t>
            </a:r>
            <a:r>
              <a:rPr lang="en-GB" sz="4000" dirty="0"/>
              <a:t> 1mgs ow</a:t>
            </a:r>
          </a:p>
          <a:p>
            <a:pPr marL="0" indent="0">
              <a:buNone/>
            </a:pPr>
            <a:r>
              <a:rPr lang="en-GB" sz="4000" dirty="0"/>
              <a:t>Amitriptyline 10mgs od</a:t>
            </a:r>
          </a:p>
          <a:p>
            <a:pPr marL="0" indent="0">
              <a:buNone/>
            </a:pPr>
            <a:r>
              <a:rPr lang="en-GB" sz="4000" dirty="0"/>
              <a:t>Atorvastatin 40mgs nocte</a:t>
            </a:r>
          </a:p>
          <a:p>
            <a:pPr marL="0" indent="0">
              <a:buNone/>
            </a:pPr>
            <a:r>
              <a:rPr lang="en-GB" sz="4000" dirty="0"/>
              <a:t>Clopidogrel 74mgs od</a:t>
            </a:r>
          </a:p>
          <a:p>
            <a:pPr marL="0" indent="0">
              <a:buNone/>
            </a:pPr>
            <a:r>
              <a:rPr lang="en-GB" sz="4000" dirty="0"/>
              <a:t>Cholecalciferol 1000units od</a:t>
            </a:r>
          </a:p>
          <a:p>
            <a:pPr marL="0" indent="0">
              <a:buNone/>
            </a:pPr>
            <a:r>
              <a:rPr lang="en-GB" sz="4000" dirty="0"/>
              <a:t>Diclofenac gel </a:t>
            </a:r>
          </a:p>
          <a:p>
            <a:pPr marL="0" indent="0">
              <a:buNone/>
            </a:pPr>
            <a:r>
              <a:rPr lang="en-GB" sz="4000" dirty="0"/>
              <a:t>Felodipine </a:t>
            </a:r>
            <a:r>
              <a:rPr lang="en-GB" sz="4000" dirty="0" err="1"/>
              <a:t>mr</a:t>
            </a:r>
            <a:r>
              <a:rPr lang="en-GB" sz="4000" dirty="0"/>
              <a:t> 7.5mgs od</a:t>
            </a:r>
          </a:p>
          <a:p>
            <a:pPr marL="0" indent="0">
              <a:buNone/>
            </a:pPr>
            <a:r>
              <a:rPr lang="en-GB" sz="4000" dirty="0"/>
              <a:t>Furosemide 40mgs od </a:t>
            </a:r>
          </a:p>
          <a:p>
            <a:pPr marL="0" indent="0">
              <a:buNone/>
            </a:pPr>
            <a:r>
              <a:rPr lang="en-GB" sz="4000" dirty="0"/>
              <a:t>Metformin 1grams bd</a:t>
            </a:r>
          </a:p>
          <a:p>
            <a:pPr marL="0" indent="0">
              <a:buNone/>
            </a:pPr>
            <a:r>
              <a:rPr lang="en-GB" sz="4000" dirty="0"/>
              <a:t>Paracetamol prn</a:t>
            </a:r>
          </a:p>
          <a:p>
            <a:pPr marL="0" indent="0">
              <a:buNone/>
            </a:pPr>
            <a:r>
              <a:rPr lang="en-GB" sz="4000" dirty="0"/>
              <a:t>Ramipril 10mgs od</a:t>
            </a:r>
          </a:p>
          <a:p>
            <a:pPr marL="0" indent="0">
              <a:buNone/>
            </a:pPr>
            <a:r>
              <a:rPr lang="en-GB" sz="4000" dirty="0"/>
              <a:t>Sildenafil 50mgs prn </a:t>
            </a:r>
          </a:p>
        </p:txBody>
      </p:sp>
      <p:sp>
        <p:nvSpPr>
          <p:cNvPr id="5" name="TextBox 4">
            <a:extLst>
              <a:ext uri="{FF2B5EF4-FFF2-40B4-BE49-F238E27FC236}">
                <a16:creationId xmlns:a16="http://schemas.microsoft.com/office/drawing/2014/main" id="{92250433-152D-4D76-99C9-8EDD9366319C}"/>
              </a:ext>
            </a:extLst>
          </p:cNvPr>
          <p:cNvSpPr txBox="1"/>
          <p:nvPr/>
        </p:nvSpPr>
        <p:spPr>
          <a:xfrm>
            <a:off x="4139090" y="4781895"/>
            <a:ext cx="8052910" cy="2092881"/>
          </a:xfrm>
          <a:prstGeom prst="rect">
            <a:avLst/>
          </a:prstGeom>
          <a:noFill/>
          <a:ln w="76200">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pPr marL="285750" indent="-285750">
              <a:buFont typeface="Wingdings" panose="05000000000000000000" pitchFamily="2" charset="2"/>
              <a:buChar char="ü"/>
            </a:pPr>
            <a:r>
              <a:rPr lang="en-GB" sz="1600" b="1" dirty="0"/>
              <a:t>Ethnic minority hence lower BMI cut off</a:t>
            </a:r>
          </a:p>
          <a:p>
            <a:pPr marL="285750" indent="-285750">
              <a:buFont typeface="Wingdings" panose="05000000000000000000" pitchFamily="2" charset="2"/>
              <a:buChar char="ü"/>
            </a:pPr>
            <a:r>
              <a:rPr lang="en-GB" sz="1600" b="1" dirty="0"/>
              <a:t>Already on a GLP 1 – </a:t>
            </a:r>
            <a:r>
              <a:rPr lang="en-GB" sz="1600" b="1" dirty="0" err="1"/>
              <a:t>Ozempic</a:t>
            </a:r>
            <a:r>
              <a:rPr lang="en-GB" sz="1600" b="1" dirty="0"/>
              <a:t> </a:t>
            </a:r>
          </a:p>
          <a:p>
            <a:pPr marL="285750" indent="-285750">
              <a:buFont typeface="Wingdings" panose="05000000000000000000" pitchFamily="2" charset="2"/>
              <a:buChar char="ü"/>
            </a:pPr>
            <a:r>
              <a:rPr lang="en-GB" sz="1600" b="1" dirty="0" err="1"/>
              <a:t>Ozempic</a:t>
            </a:r>
            <a:r>
              <a:rPr lang="en-GB" sz="1600" b="1" dirty="0"/>
              <a:t>  has explicit CV risk reduction licence but</a:t>
            </a:r>
          </a:p>
          <a:p>
            <a:pPr marL="285750" indent="-285750">
              <a:buFont typeface="Wingdings" panose="05000000000000000000" pitchFamily="2" charset="2"/>
              <a:buChar char="ü"/>
            </a:pPr>
            <a:r>
              <a:rPr lang="en-GB" sz="1600" b="1" dirty="0"/>
              <a:t> </a:t>
            </a:r>
            <a:r>
              <a:rPr lang="en-GB" sz="1600" b="1" dirty="0" err="1"/>
              <a:t>Tirzepatide</a:t>
            </a:r>
            <a:r>
              <a:rPr lang="en-GB" sz="1600" b="1" dirty="0"/>
              <a:t> has only formal licence for glycaemic control and weight management  </a:t>
            </a:r>
          </a:p>
          <a:p>
            <a:r>
              <a:rPr lang="en-GB" sz="1600" b="1" dirty="0"/>
              <a:t>       not for secondary prevention or MACE. </a:t>
            </a:r>
          </a:p>
          <a:p>
            <a:pPr marL="285750" indent="-285750">
              <a:buFont typeface="Wingdings" panose="05000000000000000000" pitchFamily="2" charset="2"/>
              <a:buChar char="ü"/>
            </a:pPr>
            <a:r>
              <a:rPr lang="en-GB" sz="1600" b="1" dirty="0"/>
              <a:t>Colostomy – sometimes increased colostomy/ileostomy output with GLP 1</a:t>
            </a:r>
          </a:p>
          <a:p>
            <a:pPr marL="285750" indent="-285750">
              <a:buFont typeface="Wingdings" panose="05000000000000000000" pitchFamily="2" charset="2"/>
              <a:buChar char="ü"/>
            </a:pPr>
            <a:r>
              <a:rPr lang="en-GB" sz="1600" b="1" dirty="0"/>
              <a:t>Confirm motivation for weight loss and weight loss goal to help balance risks and benefit </a:t>
            </a:r>
          </a:p>
          <a:p>
            <a:endParaRPr lang="en-GB" dirty="0"/>
          </a:p>
        </p:txBody>
      </p:sp>
    </p:spTree>
    <p:extLst>
      <p:ext uri="{BB962C8B-B14F-4D97-AF65-F5344CB8AC3E}">
        <p14:creationId xmlns:p14="http://schemas.microsoft.com/office/powerpoint/2010/main" val="39299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wheel(1)">
                                      <p:cBhvr>
                                        <p:cTn id="69" dur="2000"/>
                                        <p:tgtEl>
                                          <p:spTgt spid="3">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wheel(1)">
                                      <p:cBhvr>
                                        <p:cTn id="74" dur="20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nodeType="clickEffect">
                                  <p:stCondLst>
                                    <p:cond delay="0"/>
                                  </p:stCondLst>
                                  <p:childTnLst>
                                    <p:set>
                                      <p:cBhvr>
                                        <p:cTn id="78" dur="1" fill="hold">
                                          <p:stCondLst>
                                            <p:cond delay="0"/>
                                          </p:stCondLst>
                                        </p:cTn>
                                        <p:tgtEl>
                                          <p:spTgt spid="3">
                                            <p:txEl>
                                              <p:pRg st="11" end="11"/>
                                            </p:txEl>
                                          </p:spTgt>
                                        </p:tgtEl>
                                        <p:attrNameLst>
                                          <p:attrName>style.visibility</p:attrName>
                                        </p:attrNameLst>
                                      </p:cBhvr>
                                      <p:to>
                                        <p:strVal val="visible"/>
                                      </p:to>
                                    </p:set>
                                    <p:animEffect transition="in" filter="wheel(1)">
                                      <p:cBhvr>
                                        <p:cTn id="79" dur="2000"/>
                                        <p:tgtEl>
                                          <p:spTgt spid="3">
                                            <p:txEl>
                                              <p:pRg st="11" end="1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3">
                                            <p:txEl>
                                              <p:pRg st="14" end="14"/>
                                            </p:txEl>
                                          </p:spTgt>
                                        </p:tgtEl>
                                        <p:attrNameLst>
                                          <p:attrName>style.visibility</p:attrName>
                                        </p:attrNameLst>
                                      </p:cBhvr>
                                      <p:to>
                                        <p:strVal val="visible"/>
                                      </p:to>
                                    </p:set>
                                    <p:animEffect transition="in" filter="wheel(1)">
                                      <p:cBhvr>
                                        <p:cTn id="84" dur="2000"/>
                                        <p:tgtEl>
                                          <p:spTgt spid="3">
                                            <p:txEl>
                                              <p:pRg st="14" end="1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89" dur="500"/>
                                        <p:tgtEl>
                                          <p:spTgt spid="5">
                                            <p:txEl>
                                              <p:pRg st="0" end="0"/>
                                            </p:txEl>
                                          </p:spTgt>
                                        </p:tgtEl>
                                      </p:cBhvr>
                                    </p:animEffect>
                                  </p:childTnLst>
                                </p:cTn>
                              </p:par>
                              <p:par>
                                <p:cTn id="90" presetID="14" presetClass="entr" presetSubtype="10" fill="hold" nodeType="withEffect">
                                  <p:stCondLst>
                                    <p:cond delay="0"/>
                                  </p:stCondLst>
                                  <p:childTnLst>
                                    <p:set>
                                      <p:cBhvr>
                                        <p:cTn id="9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92" dur="500"/>
                                        <p:tgtEl>
                                          <p:spTgt spid="5">
                                            <p:txEl>
                                              <p:pRg st="1" end="1"/>
                                            </p:txEl>
                                          </p:spTgt>
                                        </p:tgtEl>
                                      </p:cBhvr>
                                    </p:animEffect>
                                  </p:childTnLst>
                                </p:cTn>
                              </p:par>
                              <p:par>
                                <p:cTn id="93" presetID="14" presetClass="entr" presetSubtype="10" fill="hold" nodeType="with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95" dur="500"/>
                                        <p:tgtEl>
                                          <p:spTgt spid="5">
                                            <p:txEl>
                                              <p:pRg st="2" end="2"/>
                                            </p:txEl>
                                          </p:spTgt>
                                        </p:tgtEl>
                                      </p:cBhvr>
                                    </p:animEffect>
                                  </p:childTnLst>
                                </p:cTn>
                              </p:par>
                              <p:par>
                                <p:cTn id="96" presetID="14" presetClass="entr" presetSubtype="10" fill="hold" nodeType="withEffect">
                                  <p:stCondLst>
                                    <p:cond delay="0"/>
                                  </p:stCondLst>
                                  <p:childTnLst>
                                    <p:set>
                                      <p:cBhvr>
                                        <p:cTn id="9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98" dur="500"/>
                                        <p:tgtEl>
                                          <p:spTgt spid="5">
                                            <p:txEl>
                                              <p:pRg st="3" end="3"/>
                                            </p:txEl>
                                          </p:spTgt>
                                        </p:tgtEl>
                                      </p:cBhvr>
                                    </p:animEffect>
                                  </p:childTnLst>
                                </p:cTn>
                              </p:par>
                              <p:par>
                                <p:cTn id="99" presetID="14" presetClass="entr" presetSubtype="10" fill="hold" nodeType="withEffect">
                                  <p:stCondLst>
                                    <p:cond delay="0"/>
                                  </p:stCondLst>
                                  <p:childTnLst>
                                    <p:set>
                                      <p:cBhvr>
                                        <p:cTn id="10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01" dur="500"/>
                                        <p:tgtEl>
                                          <p:spTgt spid="5">
                                            <p:txEl>
                                              <p:pRg st="4" end="4"/>
                                            </p:txEl>
                                          </p:spTgt>
                                        </p:tgtEl>
                                      </p:cBhvr>
                                    </p:animEffect>
                                  </p:childTnLst>
                                </p:cTn>
                              </p:par>
                              <p:par>
                                <p:cTn id="102" presetID="14" presetClass="entr" presetSubtype="10" fill="hold" nodeType="withEffect">
                                  <p:stCondLst>
                                    <p:cond delay="0"/>
                                  </p:stCondLst>
                                  <p:childTnLst>
                                    <p:set>
                                      <p:cBhvr>
                                        <p:cTn id="103" dur="1" fill="hold">
                                          <p:stCondLst>
                                            <p:cond delay="0"/>
                                          </p:stCondLst>
                                        </p:cTn>
                                        <p:tgtEl>
                                          <p:spTgt spid="5">
                                            <p:txEl>
                                              <p:pRg st="5" end="5"/>
                                            </p:txEl>
                                          </p:spTgt>
                                        </p:tgtEl>
                                        <p:attrNameLst>
                                          <p:attrName>style.visibility</p:attrName>
                                        </p:attrNameLst>
                                      </p:cBhvr>
                                      <p:to>
                                        <p:strVal val="visible"/>
                                      </p:to>
                                    </p:set>
                                    <p:animEffect transition="in" filter="randombar(horizontal)">
                                      <p:cBhvr>
                                        <p:cTn id="104" dur="500"/>
                                        <p:tgtEl>
                                          <p:spTgt spid="5">
                                            <p:txEl>
                                              <p:pRg st="5" end="5"/>
                                            </p:txEl>
                                          </p:spTgt>
                                        </p:tgtEl>
                                      </p:cBhvr>
                                    </p:animEffect>
                                  </p:childTnLst>
                                </p:cTn>
                              </p:par>
                              <p:par>
                                <p:cTn id="105" presetID="14" presetClass="entr" presetSubtype="10" fill="hold" nodeType="withEffect">
                                  <p:stCondLst>
                                    <p:cond delay="0"/>
                                  </p:stCondLst>
                                  <p:childTnLst>
                                    <p:set>
                                      <p:cBhvr>
                                        <p:cTn id="10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10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1C37-59F3-4AA3-8EA3-7E869492F528}"/>
              </a:ext>
            </a:extLst>
          </p:cNvPr>
          <p:cNvSpPr>
            <a:spLocks noGrp="1"/>
          </p:cNvSpPr>
          <p:nvPr>
            <p:ph type="title"/>
          </p:nvPr>
        </p:nvSpPr>
        <p:spPr>
          <a:xfrm>
            <a:off x="-85344" y="-297657"/>
            <a:ext cx="10515600" cy="1325563"/>
          </a:xfrm>
        </p:spPr>
        <p:txBody>
          <a:bodyPr/>
          <a:lstStyle/>
          <a:p>
            <a:r>
              <a:rPr lang="en-GB" dirty="0"/>
              <a:t>Case 5:  Mrs SH</a:t>
            </a:r>
          </a:p>
        </p:txBody>
      </p:sp>
      <p:sp>
        <p:nvSpPr>
          <p:cNvPr id="3" name="Content Placeholder 2">
            <a:extLst>
              <a:ext uri="{FF2B5EF4-FFF2-40B4-BE49-F238E27FC236}">
                <a16:creationId xmlns:a16="http://schemas.microsoft.com/office/drawing/2014/main" id="{85E9DD96-BF0F-4D68-9C90-2BE4C07DB79E}"/>
              </a:ext>
            </a:extLst>
          </p:cNvPr>
          <p:cNvSpPr>
            <a:spLocks noGrp="1"/>
          </p:cNvSpPr>
          <p:nvPr>
            <p:ph sz="half" idx="1"/>
          </p:nvPr>
        </p:nvSpPr>
        <p:spPr>
          <a:xfrm>
            <a:off x="0" y="948658"/>
            <a:ext cx="6019800" cy="5143500"/>
          </a:xfrm>
        </p:spPr>
        <p:txBody>
          <a:bodyPr>
            <a:normAutofit fontScale="47500" lnSpcReduction="20000"/>
          </a:bodyPr>
          <a:lstStyle/>
          <a:p>
            <a:r>
              <a:rPr lang="en-GB" sz="3800" dirty="0"/>
              <a:t>- Age: 76years</a:t>
            </a:r>
          </a:p>
          <a:p>
            <a:r>
              <a:rPr lang="en-GB" sz="3800" dirty="0"/>
              <a:t>- BMI: 46.1kg/m² (Class III Obesity)</a:t>
            </a:r>
          </a:p>
          <a:p>
            <a:r>
              <a:rPr lang="en-GB" sz="3800" dirty="0"/>
              <a:t>- Weight: 118.1kg, Height: 160cm</a:t>
            </a:r>
          </a:p>
          <a:p>
            <a:r>
              <a:rPr lang="en-GB" sz="3800" dirty="0"/>
              <a:t>- Lives with husband, mobilises with a stick at home and scooter outdoors</a:t>
            </a:r>
          </a:p>
          <a:p>
            <a:pPr marL="0" indent="0">
              <a:buNone/>
            </a:pPr>
            <a:endParaRPr lang="en-GB" dirty="0"/>
          </a:p>
          <a:p>
            <a:pPr marL="0" indent="0">
              <a:buNone/>
            </a:pPr>
            <a:r>
              <a:rPr lang="en-GB" sz="5100" b="1" dirty="0">
                <a:solidFill>
                  <a:srgbClr val="C00000"/>
                </a:solidFill>
              </a:rPr>
              <a:t>Medical background</a:t>
            </a:r>
          </a:p>
          <a:p>
            <a:pPr marL="0" indent="0">
              <a:buNone/>
            </a:pPr>
            <a:r>
              <a:rPr lang="en-GB" sz="3300" dirty="0"/>
              <a:t>Type 2 diabetes mellitus 05/2021</a:t>
            </a:r>
          </a:p>
          <a:p>
            <a:pPr marL="0" indent="0">
              <a:buNone/>
            </a:pPr>
            <a:r>
              <a:rPr lang="en-GB" sz="3300" dirty="0"/>
              <a:t>Angina</a:t>
            </a:r>
          </a:p>
          <a:p>
            <a:pPr marL="0" indent="0">
              <a:buNone/>
            </a:pPr>
            <a:r>
              <a:rPr lang="en-GB" sz="3300" dirty="0"/>
              <a:t>Hypertension</a:t>
            </a:r>
          </a:p>
          <a:p>
            <a:pPr marL="0" indent="0">
              <a:buNone/>
            </a:pPr>
            <a:r>
              <a:rPr lang="en-GB" sz="3300" dirty="0"/>
              <a:t>Hypercholesterolaemia</a:t>
            </a:r>
          </a:p>
          <a:p>
            <a:pPr marL="0" indent="0">
              <a:buNone/>
            </a:pPr>
            <a:r>
              <a:rPr lang="en-GB" sz="3300" dirty="0"/>
              <a:t>Heart Failure with Normal Ejection Fraction</a:t>
            </a:r>
          </a:p>
          <a:p>
            <a:pPr marL="0" indent="0">
              <a:buNone/>
            </a:pPr>
            <a:r>
              <a:rPr lang="en-GB" sz="3300" dirty="0"/>
              <a:t>Temporal Lobe Epilepsy</a:t>
            </a:r>
          </a:p>
          <a:p>
            <a:pPr marL="0" indent="0">
              <a:buNone/>
            </a:pPr>
            <a:r>
              <a:rPr lang="en-GB" sz="3300" dirty="0"/>
              <a:t>Thrombophilia</a:t>
            </a:r>
          </a:p>
          <a:p>
            <a:pPr marL="0" indent="0">
              <a:buNone/>
            </a:pPr>
            <a:r>
              <a:rPr lang="en-GB" sz="3300" dirty="0"/>
              <a:t>Anaemia</a:t>
            </a:r>
          </a:p>
          <a:p>
            <a:pPr marL="0" indent="0">
              <a:buNone/>
            </a:pPr>
            <a:r>
              <a:rPr lang="en-GB" sz="3300" dirty="0"/>
              <a:t>CKD 3 </a:t>
            </a:r>
          </a:p>
          <a:p>
            <a:pPr marL="0" indent="0">
              <a:buNone/>
            </a:pPr>
            <a:r>
              <a:rPr lang="en-GB" sz="3300" dirty="0"/>
              <a:t>Osteoarthritis</a:t>
            </a:r>
          </a:p>
        </p:txBody>
      </p:sp>
      <p:sp>
        <p:nvSpPr>
          <p:cNvPr id="4" name="Content Placeholder 3">
            <a:extLst>
              <a:ext uri="{FF2B5EF4-FFF2-40B4-BE49-F238E27FC236}">
                <a16:creationId xmlns:a16="http://schemas.microsoft.com/office/drawing/2014/main" id="{E89BB112-7C6D-4AA1-969B-C44ADF015383}"/>
              </a:ext>
            </a:extLst>
          </p:cNvPr>
          <p:cNvSpPr>
            <a:spLocks noGrp="1"/>
          </p:cNvSpPr>
          <p:nvPr>
            <p:ph sz="half" idx="2"/>
          </p:nvPr>
        </p:nvSpPr>
        <p:spPr>
          <a:xfrm>
            <a:off x="6019800" y="765843"/>
            <a:ext cx="3843528" cy="4245069"/>
          </a:xfrm>
        </p:spPr>
        <p:txBody>
          <a:bodyPr>
            <a:normAutofit fontScale="47500" lnSpcReduction="20000"/>
          </a:bodyPr>
          <a:lstStyle/>
          <a:p>
            <a:pPr marL="0" indent="0">
              <a:buNone/>
            </a:pPr>
            <a:r>
              <a:rPr lang="en-GB" sz="5100" b="1" dirty="0">
                <a:solidFill>
                  <a:srgbClr val="C00000"/>
                </a:solidFill>
              </a:rPr>
              <a:t>Medications</a:t>
            </a:r>
          </a:p>
          <a:p>
            <a:pPr marL="0" indent="0">
              <a:buNone/>
            </a:pPr>
            <a:r>
              <a:rPr lang="en-GB" sz="3400" dirty="0"/>
              <a:t>Pregabalin 75mgs bd</a:t>
            </a:r>
          </a:p>
          <a:p>
            <a:pPr marL="0" indent="0">
              <a:buNone/>
            </a:pPr>
            <a:r>
              <a:rPr lang="en-GB" sz="3400" dirty="0"/>
              <a:t>Warfarin</a:t>
            </a:r>
          </a:p>
          <a:p>
            <a:pPr marL="0" indent="0">
              <a:buNone/>
            </a:pPr>
            <a:r>
              <a:rPr lang="en-GB" sz="3400" dirty="0"/>
              <a:t>Zapain 30/500</a:t>
            </a:r>
          </a:p>
          <a:p>
            <a:pPr marL="0" indent="0">
              <a:buNone/>
            </a:pPr>
            <a:r>
              <a:rPr lang="en-GB" sz="3400" dirty="0"/>
              <a:t>Amlodipine 2.5mgs od</a:t>
            </a:r>
          </a:p>
          <a:p>
            <a:pPr marL="0" indent="0">
              <a:buNone/>
            </a:pPr>
            <a:r>
              <a:rPr lang="en-GB" sz="3400" dirty="0"/>
              <a:t>Atorvastatin 20mgs nocte</a:t>
            </a:r>
          </a:p>
          <a:p>
            <a:pPr marL="0" indent="0">
              <a:buNone/>
            </a:pPr>
            <a:r>
              <a:rPr lang="en-GB" sz="3400" dirty="0"/>
              <a:t>Darifenacin </a:t>
            </a:r>
            <a:r>
              <a:rPr lang="en-GB" sz="3400" dirty="0" err="1"/>
              <a:t>mr</a:t>
            </a:r>
            <a:r>
              <a:rPr lang="en-GB" sz="3400" dirty="0"/>
              <a:t> 15mg od</a:t>
            </a:r>
          </a:p>
          <a:p>
            <a:pPr marL="0" indent="0">
              <a:buNone/>
            </a:pPr>
            <a:r>
              <a:rPr lang="en-GB" sz="3400" dirty="0"/>
              <a:t>Furosemide 40mgs bd</a:t>
            </a:r>
          </a:p>
          <a:p>
            <a:pPr marL="0" indent="0">
              <a:buNone/>
            </a:pPr>
            <a:r>
              <a:rPr lang="en-GB" sz="3400" dirty="0"/>
              <a:t>ISMN MR 25mgs od</a:t>
            </a:r>
          </a:p>
          <a:p>
            <a:pPr marL="0" indent="0">
              <a:buNone/>
            </a:pPr>
            <a:r>
              <a:rPr lang="en-GB" sz="3400" dirty="0"/>
              <a:t>Lansoprazole GR 30mgs od</a:t>
            </a:r>
          </a:p>
          <a:p>
            <a:pPr marL="0" indent="0">
              <a:buNone/>
            </a:pPr>
            <a:r>
              <a:rPr lang="en-GB" sz="3400" dirty="0"/>
              <a:t>Metformin 500mgs od</a:t>
            </a:r>
          </a:p>
          <a:p>
            <a:pPr marL="0" indent="0">
              <a:buNone/>
            </a:pPr>
            <a:r>
              <a:rPr lang="en-GB" sz="3400" dirty="0"/>
              <a:t>Sertraline 50mgs od</a:t>
            </a:r>
          </a:p>
          <a:p>
            <a:pPr marL="0" indent="0">
              <a:buNone/>
            </a:pPr>
            <a:r>
              <a:rPr lang="en-GB" sz="3400" dirty="0"/>
              <a:t>Sodium Valproate 500mgs bd</a:t>
            </a:r>
          </a:p>
          <a:p>
            <a:pPr marL="0" indent="0">
              <a:buNone/>
            </a:pPr>
            <a:r>
              <a:rPr lang="en-GB" sz="3400" dirty="0"/>
              <a:t>GTN Spray PRN</a:t>
            </a:r>
          </a:p>
        </p:txBody>
      </p:sp>
      <p:sp>
        <p:nvSpPr>
          <p:cNvPr id="5" name="TextBox 4">
            <a:extLst>
              <a:ext uri="{FF2B5EF4-FFF2-40B4-BE49-F238E27FC236}">
                <a16:creationId xmlns:a16="http://schemas.microsoft.com/office/drawing/2014/main" id="{E2A72C2B-949F-44EF-9400-BAC63CE8461C}"/>
              </a:ext>
            </a:extLst>
          </p:cNvPr>
          <p:cNvSpPr txBox="1"/>
          <p:nvPr/>
        </p:nvSpPr>
        <p:spPr>
          <a:xfrm>
            <a:off x="3909338" y="5412692"/>
            <a:ext cx="8064452" cy="1323439"/>
          </a:xfrm>
          <a:prstGeom prst="rect">
            <a:avLst/>
          </a:prstGeom>
          <a:noFill/>
          <a:ln w="76200">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pPr marL="285750" indent="-285750">
              <a:buFont typeface="Wingdings" panose="05000000000000000000" pitchFamily="2" charset="2"/>
              <a:buChar char="ü"/>
            </a:pPr>
            <a:r>
              <a:rPr lang="en-US" sz="1600" b="1" dirty="0"/>
              <a:t>Older – avoid rapid weight loss</a:t>
            </a:r>
          </a:p>
          <a:p>
            <a:pPr marL="285750" indent="-285750">
              <a:buFont typeface="Wingdings" panose="05000000000000000000" pitchFamily="2" charset="2"/>
              <a:buChar char="ü"/>
            </a:pPr>
            <a:r>
              <a:rPr lang="en-US" sz="1600" b="1" dirty="0"/>
              <a:t>Narrow therapeutic index medications – Sodium Valproate – history of epilepsy; Warfarin</a:t>
            </a:r>
          </a:p>
          <a:p>
            <a:pPr marL="285750" indent="-285750">
              <a:buFont typeface="Wingdings" panose="05000000000000000000" pitchFamily="2" charset="2"/>
              <a:buChar char="ü"/>
            </a:pPr>
            <a:r>
              <a:rPr lang="en-US" sz="1600" b="1" dirty="0"/>
              <a:t>History of angina – assess severity</a:t>
            </a:r>
          </a:p>
          <a:p>
            <a:pPr marL="285750" indent="-285750">
              <a:buFont typeface="Wingdings" panose="05000000000000000000" pitchFamily="2" charset="2"/>
              <a:buChar char="ü"/>
            </a:pPr>
            <a:r>
              <a:rPr lang="en-US" sz="1600" b="1" dirty="0"/>
              <a:t>May requires supervised physical activity – physio</a:t>
            </a:r>
          </a:p>
          <a:p>
            <a:pPr marL="285750" indent="-285750">
              <a:buFont typeface="Wingdings" panose="05000000000000000000" pitchFamily="2" charset="2"/>
              <a:buChar char="ü"/>
            </a:pPr>
            <a:r>
              <a:rPr lang="en-US" sz="1600" b="1" dirty="0"/>
              <a:t>Risk of vitamin deficiency – B12, Vitamin D</a:t>
            </a:r>
          </a:p>
        </p:txBody>
      </p:sp>
    </p:spTree>
    <p:extLst>
      <p:ext uri="{BB962C8B-B14F-4D97-AF65-F5344CB8AC3E}">
        <p14:creationId xmlns:p14="http://schemas.microsoft.com/office/powerpoint/2010/main" val="32445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3">
                                            <p:txEl>
                                              <p:pRg st="6" end="6"/>
                                            </p:txEl>
                                          </p:spTgt>
                                        </p:tgtEl>
                                        <p:attrNameLst>
                                          <p:attrName>style.visibility</p:attrName>
                                        </p:attrNameLst>
                                      </p:cBhvr>
                                      <p:to>
                                        <p:strVal val="visible"/>
                                      </p:to>
                                    </p:set>
                                    <p:animEffect transition="in" filter="wheel(1)">
                                      <p:cBhvr>
                                        <p:cTn id="71" dur="2000"/>
                                        <p:tgtEl>
                                          <p:spTgt spid="3">
                                            <p:txEl>
                                              <p:pRg st="6" end="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wheel(1)">
                                      <p:cBhvr>
                                        <p:cTn id="76" dur="20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nodeType="click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Effect transition="in" filter="wheel(1)">
                                      <p:cBhvr>
                                        <p:cTn id="81" dur="2000"/>
                                        <p:tgtEl>
                                          <p:spTgt spid="3">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wheel(1)">
                                      <p:cBhvr>
                                        <p:cTn id="86" dur="2000"/>
                                        <p:tgtEl>
                                          <p:spTgt spid="3">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animEffect transition="in" filter="wheel(1)">
                                      <p:cBhvr>
                                        <p:cTn id="91" dur="2000"/>
                                        <p:tgtEl>
                                          <p:spTgt spid="3">
                                            <p:txEl>
                                              <p:pRg st="10" end="1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5">
                                            <p:txEl>
                                              <p:pRg st="0" end="0"/>
                                            </p:txEl>
                                          </p:spTgt>
                                        </p:tgtEl>
                                        <p:attrNameLst>
                                          <p:attrName>style.visibility</p:attrName>
                                        </p:attrNameLst>
                                      </p:cBhvr>
                                      <p:to>
                                        <p:strVal val="visible"/>
                                      </p:to>
                                    </p:set>
                                    <p:animEffect transition="in" filter="fade">
                                      <p:cBhvr>
                                        <p:cTn id="96" dur="1000"/>
                                        <p:tgtEl>
                                          <p:spTgt spid="5">
                                            <p:txEl>
                                              <p:pRg st="0" end="0"/>
                                            </p:txEl>
                                          </p:spTgt>
                                        </p:tgtEl>
                                      </p:cBhvr>
                                    </p:animEffect>
                                    <p:anim calcmode="lin" valueType="num">
                                      <p:cBhvr>
                                        <p:cTn id="9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5">
                                            <p:txEl>
                                              <p:pRg st="1" end="1"/>
                                            </p:txEl>
                                          </p:spTgt>
                                        </p:tgtEl>
                                        <p:attrNameLst>
                                          <p:attrName>style.visibility</p:attrName>
                                        </p:attrNameLst>
                                      </p:cBhvr>
                                      <p:to>
                                        <p:strVal val="visible"/>
                                      </p:to>
                                    </p:set>
                                    <p:animEffect transition="in" filter="fade">
                                      <p:cBhvr>
                                        <p:cTn id="101" dur="1000"/>
                                        <p:tgtEl>
                                          <p:spTgt spid="5">
                                            <p:txEl>
                                              <p:pRg st="1" end="1"/>
                                            </p:txEl>
                                          </p:spTgt>
                                        </p:tgtEl>
                                      </p:cBhvr>
                                    </p:animEffect>
                                    <p:anim calcmode="lin" valueType="num">
                                      <p:cBhvr>
                                        <p:cTn id="10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03"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
                                            <p:txEl>
                                              <p:pRg st="2" end="2"/>
                                            </p:txEl>
                                          </p:spTgt>
                                        </p:tgtEl>
                                        <p:attrNameLst>
                                          <p:attrName>style.visibility</p:attrName>
                                        </p:attrNameLst>
                                      </p:cBhvr>
                                      <p:to>
                                        <p:strVal val="visible"/>
                                      </p:to>
                                    </p:set>
                                    <p:animEffect transition="in" filter="fade">
                                      <p:cBhvr>
                                        <p:cTn id="106" dur="1000"/>
                                        <p:tgtEl>
                                          <p:spTgt spid="5">
                                            <p:txEl>
                                              <p:pRg st="2" end="2"/>
                                            </p:txEl>
                                          </p:spTgt>
                                        </p:tgtEl>
                                      </p:cBhvr>
                                    </p:animEffect>
                                    <p:anim calcmode="lin" valueType="num">
                                      <p:cBhvr>
                                        <p:cTn id="10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0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5">
                                            <p:txEl>
                                              <p:pRg st="3" end="3"/>
                                            </p:txEl>
                                          </p:spTgt>
                                        </p:tgtEl>
                                        <p:attrNameLst>
                                          <p:attrName>style.visibility</p:attrName>
                                        </p:attrNameLst>
                                      </p:cBhvr>
                                      <p:to>
                                        <p:strVal val="visible"/>
                                      </p:to>
                                    </p:set>
                                    <p:animEffect transition="in" filter="fade">
                                      <p:cBhvr>
                                        <p:cTn id="111" dur="1000"/>
                                        <p:tgtEl>
                                          <p:spTgt spid="5">
                                            <p:txEl>
                                              <p:pRg st="3" end="3"/>
                                            </p:txEl>
                                          </p:spTgt>
                                        </p:tgtEl>
                                      </p:cBhvr>
                                    </p:animEffect>
                                    <p:anim calcmode="lin" valueType="num">
                                      <p:cBhvr>
                                        <p:cTn id="11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13"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5">
                                            <p:txEl>
                                              <p:pRg st="4" end="4"/>
                                            </p:txEl>
                                          </p:spTgt>
                                        </p:tgtEl>
                                        <p:attrNameLst>
                                          <p:attrName>style.visibility</p:attrName>
                                        </p:attrNameLst>
                                      </p:cBhvr>
                                      <p:to>
                                        <p:strVal val="visible"/>
                                      </p:to>
                                    </p:set>
                                    <p:animEffect transition="in" filter="fade">
                                      <p:cBhvr>
                                        <p:cTn id="116" dur="1000"/>
                                        <p:tgtEl>
                                          <p:spTgt spid="5">
                                            <p:txEl>
                                              <p:pRg st="4" end="4"/>
                                            </p:txEl>
                                          </p:spTgt>
                                        </p:tgtEl>
                                      </p:cBhvr>
                                    </p:animEffect>
                                    <p:anim calcmode="lin" valueType="num">
                                      <p:cBhvr>
                                        <p:cTn id="11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1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FD956A-1E1E-4112-ABD3-325DF6ACD9AF}"/>
              </a:ext>
            </a:extLst>
          </p:cNvPr>
          <p:cNvGraphicFramePr>
            <a:graphicFrameLocks noGrp="1"/>
          </p:cNvGraphicFramePr>
          <p:nvPr>
            <p:extLst>
              <p:ext uri="{D42A27DB-BD31-4B8C-83A1-F6EECF244321}">
                <p14:modId xmlns:p14="http://schemas.microsoft.com/office/powerpoint/2010/main" val="1265433231"/>
              </p:ext>
            </p:extLst>
          </p:nvPr>
        </p:nvGraphicFramePr>
        <p:xfrm>
          <a:off x="294968" y="1327355"/>
          <a:ext cx="11503745" cy="5220926"/>
        </p:xfrm>
        <a:graphic>
          <a:graphicData uri="http://schemas.openxmlformats.org/drawingml/2006/table">
            <a:tbl>
              <a:tblPr firstRow="1" firstCol="1" bandRow="1"/>
              <a:tblGrid>
                <a:gridCol w="3030084">
                  <a:extLst>
                    <a:ext uri="{9D8B030D-6E8A-4147-A177-3AD203B41FA5}">
                      <a16:colId xmlns:a16="http://schemas.microsoft.com/office/drawing/2014/main" val="1909590001"/>
                    </a:ext>
                  </a:extLst>
                </a:gridCol>
                <a:gridCol w="858179">
                  <a:extLst>
                    <a:ext uri="{9D8B030D-6E8A-4147-A177-3AD203B41FA5}">
                      <a16:colId xmlns:a16="http://schemas.microsoft.com/office/drawing/2014/main" val="2240184659"/>
                    </a:ext>
                  </a:extLst>
                </a:gridCol>
                <a:gridCol w="404932">
                  <a:extLst>
                    <a:ext uri="{9D8B030D-6E8A-4147-A177-3AD203B41FA5}">
                      <a16:colId xmlns:a16="http://schemas.microsoft.com/office/drawing/2014/main" val="4028923178"/>
                    </a:ext>
                  </a:extLst>
                </a:gridCol>
                <a:gridCol w="404932">
                  <a:extLst>
                    <a:ext uri="{9D8B030D-6E8A-4147-A177-3AD203B41FA5}">
                      <a16:colId xmlns:a16="http://schemas.microsoft.com/office/drawing/2014/main" val="423035387"/>
                    </a:ext>
                  </a:extLst>
                </a:gridCol>
                <a:gridCol w="404932">
                  <a:extLst>
                    <a:ext uri="{9D8B030D-6E8A-4147-A177-3AD203B41FA5}">
                      <a16:colId xmlns:a16="http://schemas.microsoft.com/office/drawing/2014/main" val="633933455"/>
                    </a:ext>
                  </a:extLst>
                </a:gridCol>
                <a:gridCol w="404932">
                  <a:extLst>
                    <a:ext uri="{9D8B030D-6E8A-4147-A177-3AD203B41FA5}">
                      <a16:colId xmlns:a16="http://schemas.microsoft.com/office/drawing/2014/main" val="2577966805"/>
                    </a:ext>
                  </a:extLst>
                </a:gridCol>
                <a:gridCol w="404932">
                  <a:extLst>
                    <a:ext uri="{9D8B030D-6E8A-4147-A177-3AD203B41FA5}">
                      <a16:colId xmlns:a16="http://schemas.microsoft.com/office/drawing/2014/main" val="2081670275"/>
                    </a:ext>
                  </a:extLst>
                </a:gridCol>
                <a:gridCol w="404932">
                  <a:extLst>
                    <a:ext uri="{9D8B030D-6E8A-4147-A177-3AD203B41FA5}">
                      <a16:colId xmlns:a16="http://schemas.microsoft.com/office/drawing/2014/main" val="4293031659"/>
                    </a:ext>
                  </a:extLst>
                </a:gridCol>
                <a:gridCol w="404932">
                  <a:extLst>
                    <a:ext uri="{9D8B030D-6E8A-4147-A177-3AD203B41FA5}">
                      <a16:colId xmlns:a16="http://schemas.microsoft.com/office/drawing/2014/main" val="3625535552"/>
                    </a:ext>
                  </a:extLst>
                </a:gridCol>
                <a:gridCol w="404932">
                  <a:extLst>
                    <a:ext uri="{9D8B030D-6E8A-4147-A177-3AD203B41FA5}">
                      <a16:colId xmlns:a16="http://schemas.microsoft.com/office/drawing/2014/main" val="2420110463"/>
                    </a:ext>
                  </a:extLst>
                </a:gridCol>
                <a:gridCol w="549880">
                  <a:extLst>
                    <a:ext uri="{9D8B030D-6E8A-4147-A177-3AD203B41FA5}">
                      <a16:colId xmlns:a16="http://schemas.microsoft.com/office/drawing/2014/main" val="3141926834"/>
                    </a:ext>
                  </a:extLst>
                </a:gridCol>
                <a:gridCol w="549880">
                  <a:extLst>
                    <a:ext uri="{9D8B030D-6E8A-4147-A177-3AD203B41FA5}">
                      <a16:colId xmlns:a16="http://schemas.microsoft.com/office/drawing/2014/main" val="2195942896"/>
                    </a:ext>
                  </a:extLst>
                </a:gridCol>
                <a:gridCol w="549880">
                  <a:extLst>
                    <a:ext uri="{9D8B030D-6E8A-4147-A177-3AD203B41FA5}">
                      <a16:colId xmlns:a16="http://schemas.microsoft.com/office/drawing/2014/main" val="4062872324"/>
                    </a:ext>
                  </a:extLst>
                </a:gridCol>
                <a:gridCol w="556780">
                  <a:extLst>
                    <a:ext uri="{9D8B030D-6E8A-4147-A177-3AD203B41FA5}">
                      <a16:colId xmlns:a16="http://schemas.microsoft.com/office/drawing/2014/main" val="3725837972"/>
                    </a:ext>
                  </a:extLst>
                </a:gridCol>
                <a:gridCol w="556780">
                  <a:extLst>
                    <a:ext uri="{9D8B030D-6E8A-4147-A177-3AD203B41FA5}">
                      <a16:colId xmlns:a16="http://schemas.microsoft.com/office/drawing/2014/main" val="299570172"/>
                    </a:ext>
                  </a:extLst>
                </a:gridCol>
                <a:gridCol w="404932">
                  <a:extLst>
                    <a:ext uri="{9D8B030D-6E8A-4147-A177-3AD203B41FA5}">
                      <a16:colId xmlns:a16="http://schemas.microsoft.com/office/drawing/2014/main" val="3263317774"/>
                    </a:ext>
                  </a:extLst>
                </a:gridCol>
                <a:gridCol w="404932">
                  <a:extLst>
                    <a:ext uri="{9D8B030D-6E8A-4147-A177-3AD203B41FA5}">
                      <a16:colId xmlns:a16="http://schemas.microsoft.com/office/drawing/2014/main" val="3693421332"/>
                    </a:ext>
                  </a:extLst>
                </a:gridCol>
                <a:gridCol w="390004">
                  <a:extLst>
                    <a:ext uri="{9D8B030D-6E8A-4147-A177-3AD203B41FA5}">
                      <a16:colId xmlns:a16="http://schemas.microsoft.com/office/drawing/2014/main" val="659149192"/>
                    </a:ext>
                  </a:extLst>
                </a:gridCol>
                <a:gridCol w="412958">
                  <a:extLst>
                    <a:ext uri="{9D8B030D-6E8A-4147-A177-3AD203B41FA5}">
                      <a16:colId xmlns:a16="http://schemas.microsoft.com/office/drawing/2014/main" val="1764633081"/>
                    </a:ext>
                  </a:extLst>
                </a:gridCol>
              </a:tblGrid>
              <a:tr h="916007">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Stage pathway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gridSpan="13">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 12 months </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 weekly)</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Second 12 months (quarterly)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064818"/>
                  </a:ext>
                </a:extLst>
              </a:tr>
              <a:tr h="388604">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521000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Initial Assessment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49846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 measurements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166728"/>
                  </a:ext>
                </a:extLst>
              </a:tr>
              <a:tr h="232883">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Commencement app</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72570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Reviews &amp; titration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592794"/>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max tolerated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795270"/>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Maintenance reviews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338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Measurements/bloods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422804229"/>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Annual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794194202"/>
                  </a:ext>
                </a:extLst>
              </a:tr>
              <a:tr h="2107592">
                <a:tc gridSpan="19">
                  <a:txBody>
                    <a:bodyPr/>
                    <a:lstStyle/>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NB: The timing of the six months post maximum tolerated dose review will vary between patients depending on how quickly they have been titrated and the maximum dose achieved.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appts coloured: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Blue </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 be </a:t>
                      </a: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face to face</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appts (unless exceptional circumstances).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Green</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for the remaining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 weekly reviews</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it is up to clinical judgement and patient wishes as to whether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 of them could be done remotely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with the patient recording their weight 4 weekly either at home or in the practice (e.g. if the practice has a weighing scale in the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wating</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room). But as a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minimum, the patient must be reviewed face to face and have a HCP recorded weight documented at least three monthly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Orange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If continuing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tirzepatide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beyond the six-month maximum tolerated review</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 minimum of quarterly reviews face to face with HCP recorded weights are needed.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800"/>
                        </a:spcAft>
                      </a:pP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Bloods and baseline measurements may be undertaken by a healthcare assistant. All other appointments must be undertaken by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appropriately trained and qualified prescribing health care professionals.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2381839"/>
                  </a:ext>
                </a:extLst>
              </a:tr>
            </a:tbl>
          </a:graphicData>
        </a:graphic>
      </p:graphicFrame>
    </p:spTree>
    <p:extLst>
      <p:ext uri="{BB962C8B-B14F-4D97-AF65-F5344CB8AC3E}">
        <p14:creationId xmlns:p14="http://schemas.microsoft.com/office/powerpoint/2010/main" val="235551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45674-74FB-C41A-586C-C7647235873E}"/>
              </a:ext>
            </a:extLst>
          </p:cNvPr>
          <p:cNvPicPr>
            <a:picLocks noChangeAspect="1"/>
          </p:cNvPicPr>
          <p:nvPr/>
        </p:nvPicPr>
        <p:blipFill>
          <a:blip r:embed="rId2"/>
          <a:stretch>
            <a:fillRect/>
          </a:stretch>
        </p:blipFill>
        <p:spPr>
          <a:xfrm>
            <a:off x="5901459" y="68262"/>
            <a:ext cx="5135253" cy="6721475"/>
          </a:xfrm>
          <a:prstGeom prst="rect">
            <a:avLst/>
          </a:prstGeom>
          <a:noFill/>
        </p:spPr>
      </p:pic>
      <p:sp>
        <p:nvSpPr>
          <p:cNvPr id="4" name="TextBox 3">
            <a:extLst>
              <a:ext uri="{FF2B5EF4-FFF2-40B4-BE49-F238E27FC236}">
                <a16:creationId xmlns:a16="http://schemas.microsoft.com/office/drawing/2014/main" id="{8087DB96-9024-BA50-36F0-03A838A88DC9}"/>
              </a:ext>
            </a:extLst>
          </p:cNvPr>
          <p:cNvSpPr txBox="1"/>
          <p:nvPr/>
        </p:nvSpPr>
        <p:spPr>
          <a:xfrm>
            <a:off x="348343" y="500743"/>
            <a:ext cx="4713514"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Pathway Flow Chart</a:t>
            </a:r>
          </a:p>
        </p:txBody>
      </p:sp>
      <p:pic>
        <p:nvPicPr>
          <p:cNvPr id="6" name="Picture 5">
            <a:extLst>
              <a:ext uri="{FF2B5EF4-FFF2-40B4-BE49-F238E27FC236}">
                <a16:creationId xmlns:a16="http://schemas.microsoft.com/office/drawing/2014/main" id="{8BAF8F88-855C-2313-8A5B-C6C7AA39ADD3}"/>
              </a:ext>
            </a:extLst>
          </p:cNvPr>
          <p:cNvPicPr>
            <a:picLocks noChangeAspect="1"/>
          </p:cNvPicPr>
          <p:nvPr/>
        </p:nvPicPr>
        <p:blipFill>
          <a:blip r:embed="rId3"/>
          <a:stretch>
            <a:fillRect/>
          </a:stretch>
        </p:blipFill>
        <p:spPr>
          <a:xfrm>
            <a:off x="348343" y="1399654"/>
            <a:ext cx="2940201" cy="2578233"/>
          </a:xfrm>
          <a:prstGeom prst="rect">
            <a:avLst/>
          </a:prstGeom>
        </p:spPr>
      </p:pic>
      <p:sp>
        <p:nvSpPr>
          <p:cNvPr id="8" name="TextBox 7">
            <a:extLst>
              <a:ext uri="{FF2B5EF4-FFF2-40B4-BE49-F238E27FC236}">
                <a16:creationId xmlns:a16="http://schemas.microsoft.com/office/drawing/2014/main" id="{C51C8553-EE31-4A72-0803-F0DC38641F46}"/>
              </a:ext>
            </a:extLst>
          </p:cNvPr>
          <p:cNvSpPr txBox="1"/>
          <p:nvPr/>
        </p:nvSpPr>
        <p:spPr>
          <a:xfrm>
            <a:off x="538480" y="4168912"/>
            <a:ext cx="6096000" cy="369332"/>
          </a:xfrm>
          <a:prstGeom prst="rect">
            <a:avLst/>
          </a:prstGeom>
          <a:noFill/>
        </p:spPr>
        <p:txBody>
          <a:bodyPr wrap="square">
            <a:spAutoFit/>
          </a:bodyPr>
          <a:lstStyle/>
          <a:p>
            <a:r>
              <a:rPr lang="en-GB" u="sng" dirty="0">
                <a:hlinkClick r:id="rId4"/>
              </a:rPr>
              <a:t>SY ICB Medicines Optimisation</a:t>
            </a:r>
            <a:endParaRPr lang="en-GB" b="1" u="sng" dirty="0"/>
          </a:p>
        </p:txBody>
      </p:sp>
    </p:spTree>
    <p:extLst>
      <p:ext uri="{BB962C8B-B14F-4D97-AF65-F5344CB8AC3E}">
        <p14:creationId xmlns:p14="http://schemas.microsoft.com/office/powerpoint/2010/main" val="4253977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5A80DA-2480-405D-9BF8-3F48E927EA6E}"/>
              </a:ext>
            </a:extLst>
          </p:cNvPr>
          <p:cNvSpPr/>
          <p:nvPr/>
        </p:nvSpPr>
        <p:spPr>
          <a:xfrm>
            <a:off x="784412" y="666881"/>
            <a:ext cx="9144000" cy="365760"/>
          </a:xfrm>
          <a:prstGeom prst="rect">
            <a:avLst/>
          </a:prstGeom>
          <a:solidFill>
            <a:srgbClr val="1F4E7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dirty="0">
                <a:solidFill>
                  <a:srgbClr val="FFFFFF"/>
                </a:solidFill>
              </a:rPr>
              <a:t>🩺 </a:t>
            </a:r>
            <a:r>
              <a:rPr lang="en-GB" b="1" dirty="0">
                <a:solidFill>
                  <a:srgbClr val="FFFFFF"/>
                </a:solidFill>
              </a:rPr>
              <a:t>Medical History</a:t>
            </a:r>
            <a:endParaRPr b="1" dirty="0">
              <a:solidFill>
                <a:srgbClr val="FFFFFF"/>
              </a:solidFill>
            </a:endParaRPr>
          </a:p>
        </p:txBody>
      </p:sp>
      <p:sp>
        <p:nvSpPr>
          <p:cNvPr id="3" name="Rectangle 2">
            <a:extLst>
              <a:ext uri="{FF2B5EF4-FFF2-40B4-BE49-F238E27FC236}">
                <a16:creationId xmlns:a16="http://schemas.microsoft.com/office/drawing/2014/main" id="{336646F7-F7B6-4F13-BBCB-C086F30524BE}"/>
              </a:ext>
            </a:extLst>
          </p:cNvPr>
          <p:cNvSpPr/>
          <p:nvPr/>
        </p:nvSpPr>
        <p:spPr>
          <a:xfrm>
            <a:off x="784412" y="1720433"/>
            <a:ext cx="9144000" cy="365760"/>
          </a:xfrm>
          <a:prstGeom prst="rect">
            <a:avLst/>
          </a:prstGeom>
          <a:solidFill>
            <a:srgbClr val="00808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dirty="0">
                <a:solidFill>
                  <a:srgbClr val="FFFFFF"/>
                </a:solidFill>
              </a:rPr>
              <a:t>🧠 Psychological &amp; </a:t>
            </a:r>
            <a:r>
              <a:rPr b="1" dirty="0" err="1">
                <a:solidFill>
                  <a:srgbClr val="FFFFFF"/>
                </a:solidFill>
              </a:rPr>
              <a:t>Behavioural</a:t>
            </a:r>
            <a:r>
              <a:rPr b="1" dirty="0">
                <a:solidFill>
                  <a:srgbClr val="FFFFFF"/>
                </a:solidFill>
              </a:rPr>
              <a:t> Screening</a:t>
            </a:r>
          </a:p>
        </p:txBody>
      </p:sp>
      <p:sp>
        <p:nvSpPr>
          <p:cNvPr id="4" name="TextBox 3">
            <a:extLst>
              <a:ext uri="{FF2B5EF4-FFF2-40B4-BE49-F238E27FC236}">
                <a16:creationId xmlns:a16="http://schemas.microsoft.com/office/drawing/2014/main" id="{90A183B2-DE19-4101-A8AF-0D21A25078BD}"/>
              </a:ext>
            </a:extLst>
          </p:cNvPr>
          <p:cNvSpPr txBox="1"/>
          <p:nvPr/>
        </p:nvSpPr>
        <p:spPr>
          <a:xfrm>
            <a:off x="784412" y="1735322"/>
            <a:ext cx="8686800" cy="1015663"/>
          </a:xfrm>
          <a:prstGeom prst="rect">
            <a:avLst/>
          </a:prstGeom>
          <a:noFill/>
        </p:spPr>
        <p:txBody>
          <a:bodyPr wrap="square">
            <a:spAutoFit/>
          </a:bodyPr>
          <a:lstStyle/>
          <a:p>
            <a:endParaRPr dirty="0"/>
          </a:p>
          <a:p>
            <a:pPr>
              <a:defRPr sz="1400"/>
            </a:pPr>
            <a:r>
              <a:rPr sz="1400" dirty="0"/>
              <a:t>• Assess psychological readiness</a:t>
            </a:r>
            <a:r>
              <a:rPr lang="en-US" sz="1400" dirty="0"/>
              <a:t> i.e. Insight/motivation/coping style/ mental health/support and self-efficacy</a:t>
            </a:r>
            <a:endParaRPr sz="1400" dirty="0"/>
          </a:p>
          <a:p>
            <a:pPr>
              <a:defRPr sz="1400"/>
            </a:pPr>
            <a:r>
              <a:rPr sz="1400" dirty="0"/>
              <a:t>• Screen for eating disorder risk</a:t>
            </a:r>
            <a:r>
              <a:rPr lang="en-US" sz="1400" dirty="0"/>
              <a:t> – binge eating disorder very common</a:t>
            </a:r>
            <a:endParaRPr sz="1400" dirty="0"/>
          </a:p>
          <a:p>
            <a:pPr>
              <a:defRPr sz="1400"/>
            </a:pPr>
            <a:r>
              <a:rPr sz="1400" dirty="0"/>
              <a:t>• Discuss prior weight-loss attempts</a:t>
            </a:r>
          </a:p>
        </p:txBody>
      </p:sp>
      <p:sp>
        <p:nvSpPr>
          <p:cNvPr id="5" name="Rectangle 4">
            <a:extLst>
              <a:ext uri="{FF2B5EF4-FFF2-40B4-BE49-F238E27FC236}">
                <a16:creationId xmlns:a16="http://schemas.microsoft.com/office/drawing/2014/main" id="{7C81FE94-1F49-4550-8B1D-A049C19B3849}"/>
              </a:ext>
            </a:extLst>
          </p:cNvPr>
          <p:cNvSpPr/>
          <p:nvPr/>
        </p:nvSpPr>
        <p:spPr>
          <a:xfrm>
            <a:off x="784412" y="2699484"/>
            <a:ext cx="9144000" cy="365760"/>
          </a:xfrm>
          <a:prstGeom prst="rect">
            <a:avLst/>
          </a:prstGeom>
          <a:solidFill>
            <a:srgbClr val="2E7D3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a:solidFill>
                  <a:srgbClr val="FFFFFF"/>
                </a:solidFill>
              </a:rPr>
              <a:t>🎯 Goal Setting &amp; Expectations</a:t>
            </a:r>
          </a:p>
        </p:txBody>
      </p:sp>
      <p:sp>
        <p:nvSpPr>
          <p:cNvPr id="6" name="TextBox 5">
            <a:extLst>
              <a:ext uri="{FF2B5EF4-FFF2-40B4-BE49-F238E27FC236}">
                <a16:creationId xmlns:a16="http://schemas.microsoft.com/office/drawing/2014/main" id="{16982215-96EF-40DB-A3B7-6319BD815FE4}"/>
              </a:ext>
            </a:extLst>
          </p:cNvPr>
          <p:cNvSpPr txBox="1"/>
          <p:nvPr/>
        </p:nvSpPr>
        <p:spPr>
          <a:xfrm>
            <a:off x="857026" y="2765853"/>
            <a:ext cx="8686800" cy="1015663"/>
          </a:xfrm>
          <a:prstGeom prst="rect">
            <a:avLst/>
          </a:prstGeom>
          <a:noFill/>
        </p:spPr>
        <p:txBody>
          <a:bodyPr wrap="square">
            <a:spAutoFit/>
          </a:bodyPr>
          <a:lstStyle/>
          <a:p>
            <a:endParaRPr dirty="0"/>
          </a:p>
          <a:p>
            <a:pPr>
              <a:defRPr sz="1400"/>
            </a:pPr>
            <a:r>
              <a:rPr sz="1400" dirty="0"/>
              <a:t>• Set weight &amp; comorbidity goals</a:t>
            </a:r>
            <a:r>
              <a:rPr lang="en-GB" sz="1400" dirty="0"/>
              <a:t>  </a:t>
            </a:r>
            <a:endParaRPr sz="1400" dirty="0"/>
          </a:p>
          <a:p>
            <a:pPr>
              <a:defRPr sz="1400"/>
            </a:pPr>
            <a:r>
              <a:rPr sz="1400" dirty="0"/>
              <a:t>• Identify personal motivation</a:t>
            </a:r>
          </a:p>
          <a:p>
            <a:pPr>
              <a:defRPr sz="1400"/>
            </a:pPr>
            <a:r>
              <a:rPr sz="1400" dirty="0"/>
              <a:t>• Align expectations with realistic outcomes</a:t>
            </a:r>
          </a:p>
        </p:txBody>
      </p:sp>
      <p:sp>
        <p:nvSpPr>
          <p:cNvPr id="7" name="Rectangle 6">
            <a:extLst>
              <a:ext uri="{FF2B5EF4-FFF2-40B4-BE49-F238E27FC236}">
                <a16:creationId xmlns:a16="http://schemas.microsoft.com/office/drawing/2014/main" id="{113F9962-930C-424F-986C-84ABAFCE597A}"/>
              </a:ext>
            </a:extLst>
          </p:cNvPr>
          <p:cNvSpPr/>
          <p:nvPr/>
        </p:nvSpPr>
        <p:spPr>
          <a:xfrm>
            <a:off x="784412" y="3716802"/>
            <a:ext cx="9144000" cy="365760"/>
          </a:xfrm>
          <a:prstGeom prst="rect">
            <a:avLst/>
          </a:prstGeom>
          <a:solidFill>
            <a:srgbClr val="E67E2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a:solidFill>
                  <a:srgbClr val="FFFFFF"/>
                </a:solidFill>
              </a:rPr>
              <a:t>🥗 Lifestyle &amp; Dietary Review</a:t>
            </a:r>
          </a:p>
        </p:txBody>
      </p:sp>
      <p:sp>
        <p:nvSpPr>
          <p:cNvPr id="8" name="TextBox 7">
            <a:extLst>
              <a:ext uri="{FF2B5EF4-FFF2-40B4-BE49-F238E27FC236}">
                <a16:creationId xmlns:a16="http://schemas.microsoft.com/office/drawing/2014/main" id="{CED3BAB0-571F-4C12-89BA-F5901DD46126}"/>
              </a:ext>
            </a:extLst>
          </p:cNvPr>
          <p:cNvSpPr txBox="1"/>
          <p:nvPr/>
        </p:nvSpPr>
        <p:spPr>
          <a:xfrm>
            <a:off x="857026" y="3796917"/>
            <a:ext cx="8686800" cy="1015663"/>
          </a:xfrm>
          <a:prstGeom prst="rect">
            <a:avLst/>
          </a:prstGeom>
          <a:noFill/>
        </p:spPr>
        <p:txBody>
          <a:bodyPr wrap="square">
            <a:spAutoFit/>
          </a:bodyPr>
          <a:lstStyle/>
          <a:p>
            <a:endParaRPr dirty="0"/>
          </a:p>
          <a:p>
            <a:pPr marL="285750" indent="-285750">
              <a:buFont typeface="Arial" panose="020B0604020202020204" pitchFamily="34" charset="0"/>
              <a:buChar char="•"/>
              <a:defRPr sz="1400"/>
            </a:pPr>
            <a:r>
              <a:rPr sz="1400" dirty="0"/>
              <a:t>• Review dietary patterns</a:t>
            </a:r>
            <a:r>
              <a:rPr lang="en-GB" sz="1400" dirty="0"/>
              <a:t>    </a:t>
            </a:r>
            <a:endParaRPr sz="1400" dirty="0"/>
          </a:p>
          <a:p>
            <a:pPr>
              <a:defRPr sz="1400"/>
            </a:pPr>
            <a:r>
              <a:rPr sz="1400" dirty="0"/>
              <a:t>• Assess baseline physical activity</a:t>
            </a:r>
          </a:p>
          <a:p>
            <a:pPr>
              <a:defRPr sz="1400"/>
            </a:pPr>
            <a:r>
              <a:rPr sz="1400" dirty="0"/>
              <a:t>• Identify lifestyle barriers</a:t>
            </a:r>
          </a:p>
        </p:txBody>
      </p:sp>
      <p:sp>
        <p:nvSpPr>
          <p:cNvPr id="9" name="Rectangle 8">
            <a:extLst>
              <a:ext uri="{FF2B5EF4-FFF2-40B4-BE49-F238E27FC236}">
                <a16:creationId xmlns:a16="http://schemas.microsoft.com/office/drawing/2014/main" id="{6CA976F2-B0A9-4A0B-AF0F-B922AFAF60C0}"/>
              </a:ext>
            </a:extLst>
          </p:cNvPr>
          <p:cNvSpPr/>
          <p:nvPr/>
        </p:nvSpPr>
        <p:spPr>
          <a:xfrm>
            <a:off x="784412" y="4798909"/>
            <a:ext cx="9144000" cy="365760"/>
          </a:xfrm>
          <a:prstGeom prst="rect">
            <a:avLst/>
          </a:prstGeom>
          <a:solidFill>
            <a:srgbClr val="4B008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a:solidFill>
                  <a:srgbClr val="FFFFFF"/>
                </a:solidFill>
              </a:rPr>
              <a:t>💊 Treatment Planning</a:t>
            </a:r>
          </a:p>
        </p:txBody>
      </p:sp>
      <p:sp>
        <p:nvSpPr>
          <p:cNvPr id="10" name="TextBox 9">
            <a:extLst>
              <a:ext uri="{FF2B5EF4-FFF2-40B4-BE49-F238E27FC236}">
                <a16:creationId xmlns:a16="http://schemas.microsoft.com/office/drawing/2014/main" id="{2F4F2595-F1C4-47CA-8180-D03DDAD3E66F}"/>
              </a:ext>
            </a:extLst>
          </p:cNvPr>
          <p:cNvSpPr txBox="1"/>
          <p:nvPr/>
        </p:nvSpPr>
        <p:spPr>
          <a:xfrm>
            <a:off x="857026" y="4830105"/>
            <a:ext cx="8686800" cy="1015663"/>
          </a:xfrm>
          <a:prstGeom prst="rect">
            <a:avLst/>
          </a:prstGeom>
          <a:noFill/>
        </p:spPr>
        <p:txBody>
          <a:bodyPr wrap="square">
            <a:spAutoFit/>
          </a:bodyPr>
          <a:lstStyle/>
          <a:p>
            <a:endParaRPr dirty="0"/>
          </a:p>
          <a:p>
            <a:pPr>
              <a:defRPr sz="1400"/>
            </a:pPr>
            <a:r>
              <a:rPr sz="1400" dirty="0"/>
              <a:t>• Agree medication plan &amp; duration</a:t>
            </a:r>
          </a:p>
          <a:p>
            <a:pPr>
              <a:defRPr sz="1400"/>
            </a:pPr>
            <a:r>
              <a:rPr sz="1400" dirty="0"/>
              <a:t>• Discuss side effects &amp; pancreatitis risk</a:t>
            </a:r>
          </a:p>
          <a:p>
            <a:pPr>
              <a:defRPr sz="1400"/>
            </a:pPr>
            <a:r>
              <a:rPr sz="1400" dirty="0"/>
              <a:t>• </a:t>
            </a:r>
            <a:r>
              <a:rPr sz="1400" b="1" dirty="0">
                <a:solidFill>
                  <a:srgbClr val="FF0000"/>
                </a:solidFill>
              </a:rPr>
              <a:t>Confirm wrap-around support</a:t>
            </a:r>
          </a:p>
        </p:txBody>
      </p:sp>
      <p:sp>
        <p:nvSpPr>
          <p:cNvPr id="11" name="Rectangle 10">
            <a:extLst>
              <a:ext uri="{FF2B5EF4-FFF2-40B4-BE49-F238E27FC236}">
                <a16:creationId xmlns:a16="http://schemas.microsoft.com/office/drawing/2014/main" id="{15454FA6-54D3-4763-882D-C0B6D43CD44D}"/>
              </a:ext>
            </a:extLst>
          </p:cNvPr>
          <p:cNvSpPr/>
          <p:nvPr/>
        </p:nvSpPr>
        <p:spPr>
          <a:xfrm>
            <a:off x="784412" y="5816227"/>
            <a:ext cx="9144000" cy="365760"/>
          </a:xfrm>
          <a:prstGeom prst="rect">
            <a:avLst/>
          </a:prstGeom>
          <a:solidFill>
            <a:srgbClr val="8B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b="1" dirty="0">
                <a:solidFill>
                  <a:srgbClr val="FFFFFF"/>
                </a:solidFill>
              </a:rPr>
              <a:t>⛔ Criteria for Continuation or Stopping</a:t>
            </a:r>
          </a:p>
        </p:txBody>
      </p:sp>
      <p:sp>
        <p:nvSpPr>
          <p:cNvPr id="12" name="TextBox 11">
            <a:extLst>
              <a:ext uri="{FF2B5EF4-FFF2-40B4-BE49-F238E27FC236}">
                <a16:creationId xmlns:a16="http://schemas.microsoft.com/office/drawing/2014/main" id="{A8E81DF4-0517-42C5-818D-8A1B6862C6BE}"/>
              </a:ext>
            </a:extLst>
          </p:cNvPr>
          <p:cNvSpPr txBox="1"/>
          <p:nvPr/>
        </p:nvSpPr>
        <p:spPr>
          <a:xfrm>
            <a:off x="857026" y="5885519"/>
            <a:ext cx="8686800" cy="1015663"/>
          </a:xfrm>
          <a:prstGeom prst="rect">
            <a:avLst/>
          </a:prstGeom>
          <a:noFill/>
        </p:spPr>
        <p:txBody>
          <a:bodyPr wrap="square">
            <a:spAutoFit/>
          </a:bodyPr>
          <a:lstStyle/>
          <a:p>
            <a:endParaRPr dirty="0"/>
          </a:p>
          <a:p>
            <a:pPr>
              <a:defRPr sz="1400"/>
            </a:pPr>
            <a:r>
              <a:rPr sz="1400" dirty="0"/>
              <a:t>• Define expected treatment response</a:t>
            </a:r>
          </a:p>
          <a:p>
            <a:pPr>
              <a:defRPr sz="1400"/>
            </a:pPr>
            <a:r>
              <a:rPr sz="1400" dirty="0"/>
              <a:t>• Outline clear stop criteria</a:t>
            </a:r>
          </a:p>
          <a:p>
            <a:pPr>
              <a:defRPr sz="1400"/>
            </a:pPr>
            <a:r>
              <a:rPr sz="1400" dirty="0"/>
              <a:t>• Set follow-up &amp; reassessment points</a:t>
            </a:r>
          </a:p>
        </p:txBody>
      </p:sp>
      <p:sp>
        <p:nvSpPr>
          <p:cNvPr id="13" name="TextBox 12">
            <a:extLst>
              <a:ext uri="{FF2B5EF4-FFF2-40B4-BE49-F238E27FC236}">
                <a16:creationId xmlns:a16="http://schemas.microsoft.com/office/drawing/2014/main" id="{8C43E786-0AE4-4092-8954-AD99E7225F47}"/>
              </a:ext>
            </a:extLst>
          </p:cNvPr>
          <p:cNvSpPr txBox="1"/>
          <p:nvPr/>
        </p:nvSpPr>
        <p:spPr>
          <a:xfrm>
            <a:off x="784412" y="792267"/>
            <a:ext cx="8686800" cy="954107"/>
          </a:xfrm>
          <a:prstGeom prst="rect">
            <a:avLst/>
          </a:prstGeom>
          <a:noFill/>
        </p:spPr>
        <p:txBody>
          <a:bodyPr wrap="square">
            <a:spAutoFit/>
          </a:bodyPr>
          <a:lstStyle/>
          <a:p>
            <a:pPr>
              <a:defRPr sz="1400"/>
            </a:pPr>
            <a:endParaRPr sz="1400" dirty="0"/>
          </a:p>
          <a:p>
            <a:r>
              <a:rPr sz="1400" dirty="0"/>
              <a:t>• </a:t>
            </a:r>
            <a:r>
              <a:rPr lang="en-GB" sz="1400" dirty="0"/>
              <a:t>Review medical history and comorbidities – confirm date of the last diabetic eye screening and the result</a:t>
            </a:r>
          </a:p>
          <a:p>
            <a:r>
              <a:rPr lang="en-GB" sz="1400" dirty="0"/>
              <a:t>• Screen for OSA (e.g., Epworth Score)</a:t>
            </a:r>
          </a:p>
          <a:p>
            <a:r>
              <a:rPr lang="en-GB" sz="1400" dirty="0"/>
              <a:t>• Discuss contraception/OCP/HRT if applicable and clinical contraindications</a:t>
            </a:r>
          </a:p>
        </p:txBody>
      </p:sp>
      <p:sp>
        <p:nvSpPr>
          <p:cNvPr id="14" name="TextBox 13">
            <a:extLst>
              <a:ext uri="{FF2B5EF4-FFF2-40B4-BE49-F238E27FC236}">
                <a16:creationId xmlns:a16="http://schemas.microsoft.com/office/drawing/2014/main" id="{F222FF7D-0E27-47B3-8989-F05DCDDB4BF6}"/>
              </a:ext>
            </a:extLst>
          </p:cNvPr>
          <p:cNvSpPr txBox="1"/>
          <p:nvPr/>
        </p:nvSpPr>
        <p:spPr>
          <a:xfrm>
            <a:off x="3693695" y="37070"/>
            <a:ext cx="4138863" cy="646331"/>
          </a:xfrm>
          <a:prstGeom prst="rect">
            <a:avLst/>
          </a:prstGeom>
          <a:noFill/>
          <a:ln w="12700">
            <a:solidFill>
              <a:schemeClr val="tx1"/>
            </a:solidFill>
          </a:ln>
        </p:spPr>
        <p:txBody>
          <a:bodyPr wrap="square" rtlCol="0">
            <a:spAutoFit/>
          </a:bodyPr>
          <a:lstStyle/>
          <a:p>
            <a:r>
              <a:rPr lang="en-US" sz="3600" dirty="0"/>
              <a:t>Step 2 Assessment </a:t>
            </a:r>
            <a:endParaRPr lang="en-GB" sz="3600" dirty="0"/>
          </a:p>
        </p:txBody>
      </p:sp>
    </p:spTree>
    <p:extLst>
      <p:ext uri="{BB962C8B-B14F-4D97-AF65-F5344CB8AC3E}">
        <p14:creationId xmlns:p14="http://schemas.microsoft.com/office/powerpoint/2010/main" val="247829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8FB91-16AC-4DED-BC7F-D4675063573B}"/>
              </a:ext>
            </a:extLst>
          </p:cNvPr>
          <p:cNvSpPr>
            <a:spLocks noGrp="1"/>
          </p:cNvSpPr>
          <p:nvPr>
            <p:ph type="title"/>
          </p:nvPr>
        </p:nvSpPr>
        <p:spPr>
          <a:xfrm>
            <a:off x="6090176" y="180553"/>
            <a:ext cx="4977976" cy="1454051"/>
          </a:xfrm>
        </p:spPr>
        <p:txBody>
          <a:bodyPr>
            <a:normAutofit/>
          </a:bodyPr>
          <a:lstStyle/>
          <a:p>
            <a:r>
              <a:rPr lang="en-GB" sz="3600" b="1" dirty="0">
                <a:solidFill>
                  <a:srgbClr val="C00000"/>
                </a:solidFill>
              </a:rPr>
              <a:t>Session Outline</a:t>
            </a:r>
          </a:p>
        </p:txBody>
      </p:sp>
      <p:pic>
        <p:nvPicPr>
          <p:cNvPr id="21" name="Graphic 6" descr="Stethoscope">
            <a:extLst>
              <a:ext uri="{FF2B5EF4-FFF2-40B4-BE49-F238E27FC236}">
                <a16:creationId xmlns:a16="http://schemas.microsoft.com/office/drawing/2014/main" id="{79C2C9B2-F7EE-C6E9-F485-C22567EAA7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graphicFrame>
        <p:nvGraphicFramePr>
          <p:cNvPr id="45" name="Content Placeholder 2">
            <a:extLst>
              <a:ext uri="{FF2B5EF4-FFF2-40B4-BE49-F238E27FC236}">
                <a16:creationId xmlns:a16="http://schemas.microsoft.com/office/drawing/2014/main" id="{4CF6DE77-C9D8-D2DC-9F12-38A1BF3C67B5}"/>
              </a:ext>
            </a:extLst>
          </p:cNvPr>
          <p:cNvGraphicFramePr>
            <a:graphicFrameLocks noGrp="1"/>
          </p:cNvGraphicFramePr>
          <p:nvPr>
            <p:ph idx="1"/>
            <p:extLst>
              <p:ext uri="{D42A27DB-BD31-4B8C-83A1-F6EECF244321}">
                <p14:modId xmlns:p14="http://schemas.microsoft.com/office/powerpoint/2010/main" val="845978727"/>
              </p:ext>
            </p:extLst>
          </p:nvPr>
        </p:nvGraphicFramePr>
        <p:xfrm>
          <a:off x="5853953" y="1831818"/>
          <a:ext cx="6096000" cy="4845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6"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47"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582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A856-DCCA-4FFD-825A-402C6631F286}"/>
              </a:ext>
            </a:extLst>
          </p:cNvPr>
          <p:cNvSpPr>
            <a:spLocks noGrp="1"/>
          </p:cNvSpPr>
          <p:nvPr>
            <p:ph type="title"/>
          </p:nvPr>
        </p:nvSpPr>
        <p:spPr>
          <a:xfrm>
            <a:off x="176981" y="365125"/>
            <a:ext cx="11661451" cy="1325563"/>
          </a:xfrm>
        </p:spPr>
        <p:txBody>
          <a:bodyPr/>
          <a:lstStyle/>
          <a:p>
            <a:r>
              <a:rPr lang="en-GB" dirty="0"/>
              <a:t>Initial Assessment </a:t>
            </a:r>
            <a:r>
              <a:rPr lang="en-GB" sz="3200" dirty="0">
                <a:hlinkClick r:id="rId2" action="ppaction://hlinkfile"/>
              </a:rPr>
              <a:t>Initial Assessment.docx</a:t>
            </a:r>
            <a:endParaRPr lang="en-GB" sz="3200" dirty="0"/>
          </a:p>
        </p:txBody>
      </p:sp>
      <p:sp>
        <p:nvSpPr>
          <p:cNvPr id="3" name="Content Placeholder 2">
            <a:extLst>
              <a:ext uri="{FF2B5EF4-FFF2-40B4-BE49-F238E27FC236}">
                <a16:creationId xmlns:a16="http://schemas.microsoft.com/office/drawing/2014/main" id="{C1033B15-A90E-4372-8381-06F4153F484E}"/>
              </a:ext>
            </a:extLst>
          </p:cNvPr>
          <p:cNvSpPr>
            <a:spLocks noGrp="1"/>
          </p:cNvSpPr>
          <p:nvPr>
            <p:ph idx="1"/>
          </p:nvPr>
        </p:nvSpPr>
        <p:spPr>
          <a:xfrm>
            <a:off x="176981" y="1825625"/>
            <a:ext cx="11872451" cy="4929136"/>
          </a:xfrm>
        </p:spPr>
        <p:txBody>
          <a:bodyPr>
            <a:normAutofit fontScale="92500" lnSpcReduction="10000"/>
          </a:bodyPr>
          <a:lstStyle/>
          <a:p>
            <a:r>
              <a:rPr lang="en-GB" dirty="0"/>
              <a:t>Baseline measurements: </a:t>
            </a:r>
            <a:r>
              <a:rPr lang="en-GB" dirty="0" err="1"/>
              <a:t>Ht</a:t>
            </a:r>
            <a:r>
              <a:rPr lang="en-GB" dirty="0"/>
              <a:t>, </a:t>
            </a:r>
            <a:r>
              <a:rPr lang="en-GB" dirty="0" err="1"/>
              <a:t>Wt</a:t>
            </a:r>
            <a:r>
              <a:rPr lang="en-GB" dirty="0"/>
              <a:t>, BMI, BP, Routine bloods – lipids, HbA1c, consider urea and electrolytes, LFTs, TFTs, B12/Folate, Ferritin etc</a:t>
            </a:r>
          </a:p>
          <a:p>
            <a:r>
              <a:rPr lang="en-GB" dirty="0"/>
              <a:t>Confirm Eligibility, review medical history – check for any evidence of frailty, diabetes eye screening, diabetes care processes</a:t>
            </a:r>
          </a:p>
          <a:p>
            <a:r>
              <a:rPr lang="en-GB" dirty="0"/>
              <a:t>Check and exclude contra-indications/extra precautions – pregnancy, planning pregnancy, past pancreatitis, gall stones, thyroid cancer , review medications</a:t>
            </a:r>
          </a:p>
          <a:p>
            <a:r>
              <a:rPr lang="en-GB" dirty="0"/>
              <a:t>Assess co-</a:t>
            </a:r>
            <a:r>
              <a:rPr lang="en-GB" dirty="0" err="1"/>
              <a:t>morbidites</a:t>
            </a:r>
            <a:r>
              <a:rPr lang="en-GB" dirty="0"/>
              <a:t> – Screen for undiagnosed OSA, Eating disorders(use binge eating assessment tool - </a:t>
            </a:r>
            <a:r>
              <a:rPr lang="en-GB" dirty="0">
                <a:hlinkClick r:id="rId3" action="ppaction://hlinkfile"/>
              </a:rPr>
              <a:t>binge-eating-disorder-resource-kit-screener-7.pdf</a:t>
            </a:r>
            <a:r>
              <a:rPr lang="en-GB" dirty="0"/>
              <a:t> - refer to SYEDA if required, assess psychological readiness.</a:t>
            </a:r>
          </a:p>
          <a:p>
            <a:r>
              <a:rPr lang="en-GB" dirty="0"/>
              <a:t>Shared decision making – wraparound care, weight loss goals, side effects(pancreatitis risk), contraception requirements, stopping criteria.</a:t>
            </a:r>
          </a:p>
          <a:p>
            <a:r>
              <a:rPr lang="en-GB" dirty="0"/>
              <a:t>Counsel on key points – 2 years max duration, risk of weight regain</a:t>
            </a:r>
          </a:p>
        </p:txBody>
      </p:sp>
    </p:spTree>
    <p:extLst>
      <p:ext uri="{BB962C8B-B14F-4D97-AF65-F5344CB8AC3E}">
        <p14:creationId xmlns:p14="http://schemas.microsoft.com/office/powerpoint/2010/main" val="662808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662FF-BADC-F597-D975-7546F15C3049}"/>
              </a:ext>
            </a:extLst>
          </p:cNvPr>
          <p:cNvPicPr>
            <a:picLocks noChangeAspect="1"/>
          </p:cNvPicPr>
          <p:nvPr/>
        </p:nvPicPr>
        <p:blipFill>
          <a:blip r:embed="rId2"/>
          <a:stretch>
            <a:fillRect/>
          </a:stretch>
        </p:blipFill>
        <p:spPr>
          <a:xfrm>
            <a:off x="844848" y="68263"/>
            <a:ext cx="10502303" cy="6721475"/>
          </a:xfrm>
          <a:prstGeom prst="rect">
            <a:avLst/>
          </a:prstGeom>
          <a:noFill/>
        </p:spPr>
      </p:pic>
    </p:spTree>
    <p:extLst>
      <p:ext uri="{BB962C8B-B14F-4D97-AF65-F5344CB8AC3E}">
        <p14:creationId xmlns:p14="http://schemas.microsoft.com/office/powerpoint/2010/main" val="1886784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87D9-9E8A-4420-B252-DE2A2F0E1536}"/>
              </a:ext>
            </a:extLst>
          </p:cNvPr>
          <p:cNvSpPr txBox="1">
            <a:spLocks/>
          </p:cNvSpPr>
          <p:nvPr/>
        </p:nvSpPr>
        <p:spPr>
          <a:xfrm>
            <a:off x="616819" y="380685"/>
            <a:ext cx="10515600" cy="9427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Step 3  Commencement </a:t>
            </a:r>
            <a:r>
              <a:rPr lang="en-US" sz="2000" b="1" dirty="0">
                <a:hlinkClick r:id="rId2" action="ppaction://hlinkfile"/>
              </a:rPr>
              <a:t>Commencing </a:t>
            </a:r>
            <a:r>
              <a:rPr lang="en-US" sz="2000" b="1" dirty="0" err="1">
                <a:hlinkClick r:id="rId2" action="ppaction://hlinkfile"/>
              </a:rPr>
              <a:t>tirzepatide</a:t>
            </a:r>
            <a:r>
              <a:rPr lang="en-US" sz="2000" b="1" dirty="0">
                <a:hlinkClick r:id="rId2" action="ppaction://hlinkfile"/>
              </a:rPr>
              <a:t> appointment.docx</a:t>
            </a:r>
            <a:endParaRPr lang="en-GB" sz="2000" b="1" dirty="0"/>
          </a:p>
        </p:txBody>
      </p:sp>
      <p:sp>
        <p:nvSpPr>
          <p:cNvPr id="3" name="Content Placeholder 2">
            <a:extLst>
              <a:ext uri="{FF2B5EF4-FFF2-40B4-BE49-F238E27FC236}">
                <a16:creationId xmlns:a16="http://schemas.microsoft.com/office/drawing/2014/main" id="{C7236140-6972-4D67-90B8-6FDB42DD1326}"/>
              </a:ext>
            </a:extLst>
          </p:cNvPr>
          <p:cNvSpPr txBox="1">
            <a:spLocks/>
          </p:cNvSpPr>
          <p:nvPr/>
        </p:nvSpPr>
        <p:spPr>
          <a:xfrm>
            <a:off x="235974" y="1323474"/>
            <a:ext cx="11956025" cy="553452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4000" dirty="0"/>
              <a:t>Confirm attended first appointment with wraparound care</a:t>
            </a:r>
          </a:p>
          <a:p>
            <a:pPr>
              <a:buFont typeface="Wingdings" panose="05000000000000000000" pitchFamily="2" charset="2"/>
              <a:buChar char="q"/>
            </a:pPr>
            <a:r>
              <a:rPr lang="en-US" sz="4000" dirty="0"/>
              <a:t>Revisit dietary intake, level of physical activity, provide personalized  dietary advice – aim for 1.2 to 1.6grams of protein per kg of ideal body weight or about 20 – 30% total calories to preserve lean muscle mass and support satiety.</a:t>
            </a:r>
          </a:p>
          <a:p>
            <a:pPr>
              <a:buFont typeface="Wingdings" panose="05000000000000000000" pitchFamily="2" charset="2"/>
              <a:buChar char="q"/>
            </a:pPr>
            <a:r>
              <a:rPr lang="en-US" sz="4000" dirty="0"/>
              <a:t>Discuss importance of physical activity to preserve lean muscle mass – resistance training – assess severity of angina.</a:t>
            </a:r>
          </a:p>
          <a:p>
            <a:pPr>
              <a:buFont typeface="Wingdings" panose="05000000000000000000" pitchFamily="2" charset="2"/>
              <a:buChar char="q"/>
            </a:pPr>
            <a:r>
              <a:rPr lang="en-US" sz="4000" dirty="0"/>
              <a:t>Patient already on 5mgs, can increase to 7.5mgs.</a:t>
            </a:r>
          </a:p>
          <a:p>
            <a:pPr>
              <a:buFont typeface="Wingdings" panose="05000000000000000000" pitchFamily="2" charset="2"/>
              <a:buChar char="q"/>
            </a:pPr>
            <a:r>
              <a:rPr lang="en-US" sz="4000" dirty="0"/>
              <a:t>Provide </a:t>
            </a:r>
            <a:r>
              <a:rPr lang="en-US" sz="4000" dirty="0" err="1"/>
              <a:t>Mounjaro</a:t>
            </a:r>
            <a:r>
              <a:rPr lang="en-US" sz="4000" dirty="0"/>
              <a:t> Pen device training, sharps bin, appropriate size of pen needles.</a:t>
            </a:r>
          </a:p>
          <a:p>
            <a:pPr>
              <a:buFont typeface="Wingdings" panose="05000000000000000000" pitchFamily="2" charset="2"/>
              <a:buChar char="q"/>
            </a:pPr>
            <a:r>
              <a:rPr lang="en-US" sz="4000" dirty="0"/>
              <a:t>Review medications and adjust accordingly – Diabetic Meds especially.</a:t>
            </a:r>
          </a:p>
          <a:p>
            <a:pPr>
              <a:buFont typeface="Wingdings" panose="05000000000000000000" pitchFamily="2" charset="2"/>
              <a:buChar char="q"/>
            </a:pPr>
            <a:r>
              <a:rPr lang="en-US" sz="4000" dirty="0"/>
              <a:t>Discuss dose titration </a:t>
            </a:r>
          </a:p>
          <a:p>
            <a:endParaRPr lang="en-GB" dirty="0"/>
          </a:p>
        </p:txBody>
      </p:sp>
    </p:spTree>
    <p:extLst>
      <p:ext uri="{BB962C8B-B14F-4D97-AF65-F5344CB8AC3E}">
        <p14:creationId xmlns:p14="http://schemas.microsoft.com/office/powerpoint/2010/main" val="2748563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
            <a:extLst>
              <a:ext uri="{FF2B5EF4-FFF2-40B4-BE49-F238E27FC236}">
                <a16:creationId xmlns:a16="http://schemas.microsoft.com/office/drawing/2014/main" id="{3CC9146B-E80C-4CFA-B1A2-AA7652D7C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09" y="397565"/>
            <a:ext cx="9952381" cy="598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79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4FB3-FEE0-418E-89CA-4C561CBFFA9F}"/>
              </a:ext>
            </a:extLst>
          </p:cNvPr>
          <p:cNvSpPr>
            <a:spLocks noGrp="1"/>
          </p:cNvSpPr>
          <p:nvPr>
            <p:ph type="title"/>
          </p:nvPr>
        </p:nvSpPr>
        <p:spPr>
          <a:xfrm>
            <a:off x="192024" y="133477"/>
            <a:ext cx="10515600" cy="1460499"/>
          </a:xfrm>
        </p:spPr>
        <p:txBody>
          <a:bodyPr/>
          <a:lstStyle/>
          <a:p>
            <a:r>
              <a:rPr lang="en-GB" b="1" dirty="0"/>
              <a:t>Case History 6 </a:t>
            </a:r>
          </a:p>
        </p:txBody>
      </p:sp>
      <p:sp>
        <p:nvSpPr>
          <p:cNvPr id="3" name="Content Placeholder 2">
            <a:extLst>
              <a:ext uri="{FF2B5EF4-FFF2-40B4-BE49-F238E27FC236}">
                <a16:creationId xmlns:a16="http://schemas.microsoft.com/office/drawing/2014/main" id="{18F7A56C-3ADD-4B9F-B714-E87DB36DFFA0}"/>
              </a:ext>
            </a:extLst>
          </p:cNvPr>
          <p:cNvSpPr>
            <a:spLocks noGrp="1"/>
          </p:cNvSpPr>
          <p:nvPr>
            <p:ph idx="1"/>
          </p:nvPr>
        </p:nvSpPr>
        <p:spPr>
          <a:xfrm>
            <a:off x="398206" y="1825624"/>
            <a:ext cx="11400504" cy="5253602"/>
          </a:xfrm>
        </p:spPr>
        <p:txBody>
          <a:bodyPr>
            <a:normAutofit/>
          </a:bodyPr>
          <a:lstStyle/>
          <a:p>
            <a:r>
              <a:rPr lang="en-GB" b="1" dirty="0"/>
              <a:t>Mr TK</a:t>
            </a:r>
          </a:p>
          <a:p>
            <a:r>
              <a:rPr lang="en-GB" b="1" dirty="0"/>
              <a:t>Age</a:t>
            </a:r>
            <a:r>
              <a:rPr lang="en-GB" dirty="0"/>
              <a:t> : 64years</a:t>
            </a:r>
          </a:p>
          <a:p>
            <a:r>
              <a:rPr lang="en-GB" b="1" dirty="0"/>
              <a:t>Weight: </a:t>
            </a:r>
            <a:r>
              <a:rPr lang="en-GB" dirty="0"/>
              <a:t>143kg ; Height 170cm; BMI 49.5kg/m²</a:t>
            </a:r>
          </a:p>
          <a:p>
            <a:r>
              <a:rPr lang="en-GB" b="1" dirty="0"/>
              <a:t>PMH: </a:t>
            </a:r>
            <a:r>
              <a:rPr lang="en-GB" dirty="0"/>
              <a:t>Type 2 Diabetes, Hypertension, AF, OSA, OA, CKD 3, COPD, Curative  Right Nephrectomy for Renal Cell Cancer in 2020, Painful Diabetic Peripheral Neuropathy,  and Background Diabetic Retinopathy.</a:t>
            </a:r>
          </a:p>
          <a:p>
            <a:r>
              <a:rPr lang="en-GB" b="1" dirty="0"/>
              <a:t>Medications: </a:t>
            </a:r>
            <a:r>
              <a:rPr lang="en-GB" dirty="0" err="1"/>
              <a:t>Novomix</a:t>
            </a:r>
            <a:r>
              <a:rPr lang="en-GB" dirty="0"/>
              <a:t> 30 32units am and 40units pm, Metformin 1 grams bd, Linagliptin 5mgs od, Dapagliflozin 10mgs od, Amlodipine 10mgs od, Ramipril 5mgs od, Atorvastatin 20mgs nocte, Inhalers, Gabapentin 300mgs </a:t>
            </a:r>
            <a:r>
              <a:rPr lang="en-GB" dirty="0" err="1"/>
              <a:t>tds</a:t>
            </a:r>
            <a:r>
              <a:rPr lang="en-GB" dirty="0"/>
              <a:t>, </a:t>
            </a:r>
            <a:r>
              <a:rPr lang="en-GB" dirty="0" err="1"/>
              <a:t>Edoxaban</a:t>
            </a:r>
            <a:r>
              <a:rPr lang="en-GB" dirty="0"/>
              <a:t> 60mgs od, Aspirin 75mgs od. </a:t>
            </a:r>
          </a:p>
          <a:p>
            <a:endParaRPr lang="en-GB" dirty="0"/>
          </a:p>
        </p:txBody>
      </p:sp>
    </p:spTree>
    <p:extLst>
      <p:ext uri="{BB962C8B-B14F-4D97-AF65-F5344CB8AC3E}">
        <p14:creationId xmlns:p14="http://schemas.microsoft.com/office/powerpoint/2010/main" val="20611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56D0-9476-48A0-8160-119F18F73615}"/>
              </a:ext>
            </a:extLst>
          </p:cNvPr>
          <p:cNvSpPr>
            <a:spLocks noGrp="1"/>
          </p:cNvSpPr>
          <p:nvPr>
            <p:ph type="title"/>
          </p:nvPr>
        </p:nvSpPr>
        <p:spPr/>
        <p:txBody>
          <a:bodyPr/>
          <a:lstStyle/>
          <a:p>
            <a:r>
              <a:rPr lang="en-US" b="1" dirty="0"/>
              <a:t>Case 6 - </a:t>
            </a:r>
            <a:r>
              <a:rPr lang="en-US" b="1" dirty="0" err="1"/>
              <a:t>contd</a:t>
            </a:r>
            <a:endParaRPr lang="en-GB" b="1" dirty="0"/>
          </a:p>
        </p:txBody>
      </p:sp>
      <p:sp>
        <p:nvSpPr>
          <p:cNvPr id="3" name="Content Placeholder 2">
            <a:extLst>
              <a:ext uri="{FF2B5EF4-FFF2-40B4-BE49-F238E27FC236}">
                <a16:creationId xmlns:a16="http://schemas.microsoft.com/office/drawing/2014/main" id="{C88C6C89-B10F-4642-8100-2FD3A29E2FA5}"/>
              </a:ext>
            </a:extLst>
          </p:cNvPr>
          <p:cNvSpPr>
            <a:spLocks noGrp="1"/>
          </p:cNvSpPr>
          <p:nvPr>
            <p:ph idx="1"/>
          </p:nvPr>
        </p:nvSpPr>
        <p:spPr/>
        <p:txBody>
          <a:bodyPr>
            <a:normAutofit fontScale="92500"/>
          </a:bodyPr>
          <a:lstStyle/>
          <a:p>
            <a:r>
              <a:rPr lang="en-US" dirty="0"/>
              <a:t>BMI  49.5</a:t>
            </a:r>
          </a:p>
          <a:p>
            <a:r>
              <a:rPr lang="en-US" dirty="0"/>
              <a:t>BP  138/72mmHg</a:t>
            </a:r>
          </a:p>
          <a:p>
            <a:r>
              <a:rPr lang="en-US" dirty="0"/>
              <a:t>HbA1c 62mmol/mol(7.9%); eGFR &gt;90mL/min</a:t>
            </a:r>
          </a:p>
          <a:p>
            <a:r>
              <a:rPr lang="en-US" dirty="0"/>
              <a:t>Lipids profile unremarkable, no past history of gall stones or pancreatitis, LFTs normal, TFTs normal, </a:t>
            </a:r>
            <a:r>
              <a:rPr lang="en-US" dirty="0" err="1"/>
              <a:t>Haematinics</a:t>
            </a:r>
            <a:r>
              <a:rPr lang="en-US" dirty="0"/>
              <a:t>, B12 and Folate were also normal.</a:t>
            </a:r>
          </a:p>
          <a:p>
            <a:r>
              <a:rPr lang="en-US" dirty="0"/>
              <a:t>Most recent eye screening 4 months ago - BDR </a:t>
            </a:r>
          </a:p>
          <a:p>
            <a:r>
              <a:rPr lang="en-US" dirty="0"/>
              <a:t>Weight goals – none – said he wants to lose enough weight to be less breathless and to move about more. </a:t>
            </a:r>
            <a:r>
              <a:rPr lang="en-GB" dirty="0"/>
              <a:t>Weight loss of 10–15% is typically the evidence-based target for the highest probability of stopping CPAP in obese patients with OSA.</a:t>
            </a:r>
          </a:p>
        </p:txBody>
      </p:sp>
    </p:spTree>
    <p:extLst>
      <p:ext uri="{BB962C8B-B14F-4D97-AF65-F5344CB8AC3E}">
        <p14:creationId xmlns:p14="http://schemas.microsoft.com/office/powerpoint/2010/main" val="1735829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FD956A-1E1E-4112-ABD3-325DF6ACD9AF}"/>
              </a:ext>
            </a:extLst>
          </p:cNvPr>
          <p:cNvGraphicFramePr>
            <a:graphicFrameLocks noGrp="1"/>
          </p:cNvGraphicFramePr>
          <p:nvPr/>
        </p:nvGraphicFramePr>
        <p:xfrm>
          <a:off x="294968" y="1327355"/>
          <a:ext cx="11503745" cy="5220926"/>
        </p:xfrm>
        <a:graphic>
          <a:graphicData uri="http://schemas.openxmlformats.org/drawingml/2006/table">
            <a:tbl>
              <a:tblPr firstRow="1" firstCol="1" bandRow="1"/>
              <a:tblGrid>
                <a:gridCol w="3030084">
                  <a:extLst>
                    <a:ext uri="{9D8B030D-6E8A-4147-A177-3AD203B41FA5}">
                      <a16:colId xmlns:a16="http://schemas.microsoft.com/office/drawing/2014/main" val="1909590001"/>
                    </a:ext>
                  </a:extLst>
                </a:gridCol>
                <a:gridCol w="858179">
                  <a:extLst>
                    <a:ext uri="{9D8B030D-6E8A-4147-A177-3AD203B41FA5}">
                      <a16:colId xmlns:a16="http://schemas.microsoft.com/office/drawing/2014/main" val="2240184659"/>
                    </a:ext>
                  </a:extLst>
                </a:gridCol>
                <a:gridCol w="404932">
                  <a:extLst>
                    <a:ext uri="{9D8B030D-6E8A-4147-A177-3AD203B41FA5}">
                      <a16:colId xmlns:a16="http://schemas.microsoft.com/office/drawing/2014/main" val="4028923178"/>
                    </a:ext>
                  </a:extLst>
                </a:gridCol>
                <a:gridCol w="404932">
                  <a:extLst>
                    <a:ext uri="{9D8B030D-6E8A-4147-A177-3AD203B41FA5}">
                      <a16:colId xmlns:a16="http://schemas.microsoft.com/office/drawing/2014/main" val="423035387"/>
                    </a:ext>
                  </a:extLst>
                </a:gridCol>
                <a:gridCol w="404932">
                  <a:extLst>
                    <a:ext uri="{9D8B030D-6E8A-4147-A177-3AD203B41FA5}">
                      <a16:colId xmlns:a16="http://schemas.microsoft.com/office/drawing/2014/main" val="633933455"/>
                    </a:ext>
                  </a:extLst>
                </a:gridCol>
                <a:gridCol w="404932">
                  <a:extLst>
                    <a:ext uri="{9D8B030D-6E8A-4147-A177-3AD203B41FA5}">
                      <a16:colId xmlns:a16="http://schemas.microsoft.com/office/drawing/2014/main" val="2577966805"/>
                    </a:ext>
                  </a:extLst>
                </a:gridCol>
                <a:gridCol w="404932">
                  <a:extLst>
                    <a:ext uri="{9D8B030D-6E8A-4147-A177-3AD203B41FA5}">
                      <a16:colId xmlns:a16="http://schemas.microsoft.com/office/drawing/2014/main" val="2081670275"/>
                    </a:ext>
                  </a:extLst>
                </a:gridCol>
                <a:gridCol w="404932">
                  <a:extLst>
                    <a:ext uri="{9D8B030D-6E8A-4147-A177-3AD203B41FA5}">
                      <a16:colId xmlns:a16="http://schemas.microsoft.com/office/drawing/2014/main" val="4293031659"/>
                    </a:ext>
                  </a:extLst>
                </a:gridCol>
                <a:gridCol w="404932">
                  <a:extLst>
                    <a:ext uri="{9D8B030D-6E8A-4147-A177-3AD203B41FA5}">
                      <a16:colId xmlns:a16="http://schemas.microsoft.com/office/drawing/2014/main" val="3625535552"/>
                    </a:ext>
                  </a:extLst>
                </a:gridCol>
                <a:gridCol w="404932">
                  <a:extLst>
                    <a:ext uri="{9D8B030D-6E8A-4147-A177-3AD203B41FA5}">
                      <a16:colId xmlns:a16="http://schemas.microsoft.com/office/drawing/2014/main" val="2420110463"/>
                    </a:ext>
                  </a:extLst>
                </a:gridCol>
                <a:gridCol w="549880">
                  <a:extLst>
                    <a:ext uri="{9D8B030D-6E8A-4147-A177-3AD203B41FA5}">
                      <a16:colId xmlns:a16="http://schemas.microsoft.com/office/drawing/2014/main" val="3141926834"/>
                    </a:ext>
                  </a:extLst>
                </a:gridCol>
                <a:gridCol w="549880">
                  <a:extLst>
                    <a:ext uri="{9D8B030D-6E8A-4147-A177-3AD203B41FA5}">
                      <a16:colId xmlns:a16="http://schemas.microsoft.com/office/drawing/2014/main" val="2195942896"/>
                    </a:ext>
                  </a:extLst>
                </a:gridCol>
                <a:gridCol w="549880">
                  <a:extLst>
                    <a:ext uri="{9D8B030D-6E8A-4147-A177-3AD203B41FA5}">
                      <a16:colId xmlns:a16="http://schemas.microsoft.com/office/drawing/2014/main" val="4062872324"/>
                    </a:ext>
                  </a:extLst>
                </a:gridCol>
                <a:gridCol w="556780">
                  <a:extLst>
                    <a:ext uri="{9D8B030D-6E8A-4147-A177-3AD203B41FA5}">
                      <a16:colId xmlns:a16="http://schemas.microsoft.com/office/drawing/2014/main" val="3725837972"/>
                    </a:ext>
                  </a:extLst>
                </a:gridCol>
                <a:gridCol w="556780">
                  <a:extLst>
                    <a:ext uri="{9D8B030D-6E8A-4147-A177-3AD203B41FA5}">
                      <a16:colId xmlns:a16="http://schemas.microsoft.com/office/drawing/2014/main" val="299570172"/>
                    </a:ext>
                  </a:extLst>
                </a:gridCol>
                <a:gridCol w="404932">
                  <a:extLst>
                    <a:ext uri="{9D8B030D-6E8A-4147-A177-3AD203B41FA5}">
                      <a16:colId xmlns:a16="http://schemas.microsoft.com/office/drawing/2014/main" val="3263317774"/>
                    </a:ext>
                  </a:extLst>
                </a:gridCol>
                <a:gridCol w="404932">
                  <a:extLst>
                    <a:ext uri="{9D8B030D-6E8A-4147-A177-3AD203B41FA5}">
                      <a16:colId xmlns:a16="http://schemas.microsoft.com/office/drawing/2014/main" val="3693421332"/>
                    </a:ext>
                  </a:extLst>
                </a:gridCol>
                <a:gridCol w="390004">
                  <a:extLst>
                    <a:ext uri="{9D8B030D-6E8A-4147-A177-3AD203B41FA5}">
                      <a16:colId xmlns:a16="http://schemas.microsoft.com/office/drawing/2014/main" val="659149192"/>
                    </a:ext>
                  </a:extLst>
                </a:gridCol>
                <a:gridCol w="412958">
                  <a:extLst>
                    <a:ext uri="{9D8B030D-6E8A-4147-A177-3AD203B41FA5}">
                      <a16:colId xmlns:a16="http://schemas.microsoft.com/office/drawing/2014/main" val="1764633081"/>
                    </a:ext>
                  </a:extLst>
                </a:gridCol>
              </a:tblGrid>
              <a:tr h="916007">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Stage pathway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rowSpan="2">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gridSpan="13">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 12 months </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 weekly)</a:t>
                      </a:r>
                      <a:endParaRPr lang="en-GB" sz="1100">
                        <a:effectLst/>
                        <a:latin typeface="Calibri" panose="020F0502020204030204" pitchFamily="34" charset="0"/>
                        <a:ea typeface="MS Mincho" panose="02020609040205080304" pitchFamily="49" charset="-128"/>
                        <a:cs typeface="Arial" panose="020B0604020202020204" pitchFamily="34" charset="0"/>
                      </a:endParaRPr>
                    </a:p>
                    <a:p>
                      <a:pPr algn="ct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Second 12 months (quarterly)</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E8E8"/>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6064818"/>
                  </a:ext>
                </a:extLst>
              </a:tr>
              <a:tr h="388604">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521000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Initial Assessment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49846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Baseline measurements</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166728"/>
                  </a:ext>
                </a:extLst>
              </a:tr>
              <a:tr h="232883">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Commencement app</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4F81BD"/>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725708"/>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Reviews &amp; titration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592794"/>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max tolerated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7795270"/>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Maintenance reviews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33862"/>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Measurements/bloods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422804229"/>
                  </a:ext>
                </a:extLst>
              </a:tr>
              <a:tr h="225120">
                <a:tc>
                  <a:txBody>
                    <a:bodyPr/>
                    <a:lstStyle/>
                    <a:p>
                      <a:pP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Annual review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794194202"/>
                  </a:ext>
                </a:extLst>
              </a:tr>
              <a:tr h="2107592">
                <a:tc gridSpan="19">
                  <a:txBody>
                    <a:bodyPr/>
                    <a:lstStyle/>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NB: The timing of the six months post maximum tolerated dose review will vary between patients depending on how quickly they have been titrated and the maximum dose achieved.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0"/>
                        </a:spcAft>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appts coloured: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Blue </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must be </a:t>
                      </a:r>
                      <a:r>
                        <a:rPr lang="en-GB"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face to face</a:t>
                      </a: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appts (unless exceptional circumstances).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Green</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for the remaining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4 weekly reviews</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it is up to clinical judgement and patient wishes as to whether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some of them could be done remotely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with the patient recording their weight 4 weekly either at home or in the practice (e.g. if the practice has a weighing scale in the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wating</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room). But as a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minimum, the patient must be reviewed face to face and have a HCP recorded weight documented at least three monthly</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Orange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 If continuing </a:t>
                      </a:r>
                      <a:r>
                        <a:rPr lang="en-GB" sz="1000" dirty="0" err="1">
                          <a:solidFill>
                            <a:srgbClr val="000000"/>
                          </a:solidFill>
                          <a:effectLst/>
                          <a:latin typeface="Arial" panose="020B0604020202020204" pitchFamily="34" charset="0"/>
                          <a:ea typeface="MS Mincho" panose="02020609040205080304" pitchFamily="49" charset="-128"/>
                          <a:cs typeface="Arial" panose="020B0604020202020204" pitchFamily="34" charset="0"/>
                        </a:rPr>
                        <a:t>tirzepatide</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beyond the six-month maximum tolerated review</a:t>
                      </a: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 minimum of quarterly reviews face to face with HCP recorded weights are needed.</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p>
                      <a:pPr>
                        <a:lnSpc>
                          <a:spcPct val="107000"/>
                        </a:lnSpc>
                        <a:spcAft>
                          <a:spcPts val="800"/>
                        </a:spcAft>
                      </a:pPr>
                      <a:r>
                        <a:rPr lang="en-GB" sz="10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Bloods and baseline measurements may be undertaken by a healthcare assistant. All other appointments must be undertaken by </a:t>
                      </a:r>
                      <a:r>
                        <a:rPr lang="en-GB" sz="10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appropriately trained and qualified prescribing health care professionals.</a:t>
                      </a:r>
                      <a:endParaRPr lang="en-GB" sz="11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62381839"/>
                  </a:ext>
                </a:extLst>
              </a:tr>
            </a:tbl>
          </a:graphicData>
        </a:graphic>
      </p:graphicFrame>
    </p:spTree>
    <p:extLst>
      <p:ext uri="{BB962C8B-B14F-4D97-AF65-F5344CB8AC3E}">
        <p14:creationId xmlns:p14="http://schemas.microsoft.com/office/powerpoint/2010/main" val="2696835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62410-1CAC-4A07-A7FD-F183B8A1BFD6}"/>
              </a:ext>
            </a:extLst>
          </p:cNvPr>
          <p:cNvSpPr>
            <a:spLocks noGrp="1"/>
          </p:cNvSpPr>
          <p:nvPr>
            <p:ph type="title"/>
          </p:nvPr>
        </p:nvSpPr>
        <p:spPr>
          <a:xfrm>
            <a:off x="677779" y="112461"/>
            <a:ext cx="10515600" cy="1325563"/>
          </a:xfrm>
        </p:spPr>
        <p:txBody>
          <a:bodyPr/>
          <a:lstStyle/>
          <a:p>
            <a:r>
              <a:rPr lang="en-US" b="1" dirty="0"/>
              <a:t>Step 3 - Commencement</a:t>
            </a:r>
            <a:endParaRPr lang="en-GB" b="1" dirty="0"/>
          </a:p>
        </p:txBody>
      </p:sp>
      <p:sp>
        <p:nvSpPr>
          <p:cNvPr id="3" name="Content Placeholder 2">
            <a:extLst>
              <a:ext uri="{FF2B5EF4-FFF2-40B4-BE49-F238E27FC236}">
                <a16:creationId xmlns:a16="http://schemas.microsoft.com/office/drawing/2014/main" id="{B095C6AF-6133-4299-AA1C-2FA377A231E7}"/>
              </a:ext>
            </a:extLst>
          </p:cNvPr>
          <p:cNvSpPr>
            <a:spLocks noGrp="1"/>
          </p:cNvSpPr>
          <p:nvPr>
            <p:ph idx="1"/>
          </p:nvPr>
        </p:nvSpPr>
        <p:spPr>
          <a:xfrm>
            <a:off x="300789" y="1323474"/>
            <a:ext cx="11622506" cy="5534526"/>
          </a:xfrm>
        </p:spPr>
        <p:txBody>
          <a:bodyPr>
            <a:normAutofit fontScale="77500" lnSpcReduction="20000"/>
          </a:bodyPr>
          <a:lstStyle/>
          <a:p>
            <a:pPr>
              <a:buFont typeface="Wingdings" panose="05000000000000000000" pitchFamily="2" charset="2"/>
              <a:buChar char="q"/>
            </a:pPr>
            <a:r>
              <a:rPr lang="en-US" sz="4000" dirty="0"/>
              <a:t>Confirm start date of wraparound care</a:t>
            </a:r>
          </a:p>
          <a:p>
            <a:pPr>
              <a:buFont typeface="Wingdings" panose="05000000000000000000" pitchFamily="2" charset="2"/>
              <a:buChar char="q"/>
            </a:pPr>
            <a:r>
              <a:rPr lang="en-US" sz="4000" dirty="0"/>
              <a:t>Revisit dietary intake, level of physical activity, provide personalized  dietary advice – aim for 1.2 to 1.6grams of protein per kg of ideal body weight or about 20 – 30% total calories to preserve lean muscle mass and support satiety.</a:t>
            </a:r>
          </a:p>
          <a:p>
            <a:pPr>
              <a:buFont typeface="Wingdings" panose="05000000000000000000" pitchFamily="2" charset="2"/>
              <a:buChar char="q"/>
            </a:pPr>
            <a:r>
              <a:rPr lang="en-US" sz="4000" dirty="0"/>
              <a:t>Discuss importance of physical activity to preserve lean muscle mass – resistance training.</a:t>
            </a:r>
          </a:p>
          <a:p>
            <a:pPr>
              <a:buFont typeface="Wingdings" panose="05000000000000000000" pitchFamily="2" charset="2"/>
              <a:buChar char="q"/>
            </a:pPr>
            <a:r>
              <a:rPr lang="en-US" sz="4000" dirty="0"/>
              <a:t>Start with the lowest dose for GLP 1 naive patients i.e. </a:t>
            </a:r>
            <a:r>
              <a:rPr lang="en-US" sz="4000" dirty="0" err="1"/>
              <a:t>Tirzepatide</a:t>
            </a:r>
            <a:r>
              <a:rPr lang="en-US" sz="4000" dirty="0"/>
              <a:t> 2.5mgs.</a:t>
            </a:r>
          </a:p>
          <a:p>
            <a:pPr>
              <a:buFont typeface="Wingdings" panose="05000000000000000000" pitchFamily="2" charset="2"/>
              <a:buChar char="q"/>
            </a:pPr>
            <a:r>
              <a:rPr lang="en-US" sz="4000" dirty="0"/>
              <a:t>Provide </a:t>
            </a:r>
            <a:r>
              <a:rPr lang="en-US" sz="4000" dirty="0" err="1"/>
              <a:t>Mounjaro</a:t>
            </a:r>
            <a:r>
              <a:rPr lang="en-US" sz="4000" dirty="0"/>
              <a:t> Pen device training, sharps bin, appropriate size of pen needles.</a:t>
            </a:r>
          </a:p>
          <a:p>
            <a:pPr>
              <a:buFont typeface="Wingdings" panose="05000000000000000000" pitchFamily="2" charset="2"/>
              <a:buChar char="q"/>
            </a:pPr>
            <a:r>
              <a:rPr lang="en-US" sz="4000" dirty="0"/>
              <a:t>Review medications and adjust accordingly – Diabetic Meds especially.</a:t>
            </a:r>
          </a:p>
          <a:p>
            <a:pPr>
              <a:buFont typeface="Wingdings" panose="05000000000000000000" pitchFamily="2" charset="2"/>
              <a:buChar char="q"/>
            </a:pPr>
            <a:r>
              <a:rPr lang="en-US" sz="4000" dirty="0"/>
              <a:t>Discuss dose titration </a:t>
            </a:r>
          </a:p>
          <a:p>
            <a:endParaRPr lang="en-GB" dirty="0"/>
          </a:p>
        </p:txBody>
      </p:sp>
    </p:spTree>
    <p:extLst>
      <p:ext uri="{BB962C8B-B14F-4D97-AF65-F5344CB8AC3E}">
        <p14:creationId xmlns:p14="http://schemas.microsoft.com/office/powerpoint/2010/main" val="357168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9D99-92EA-422A-8C21-688AF616620C}"/>
              </a:ext>
            </a:extLst>
          </p:cNvPr>
          <p:cNvSpPr>
            <a:spLocks noGrp="1"/>
          </p:cNvSpPr>
          <p:nvPr>
            <p:ph type="title"/>
          </p:nvPr>
        </p:nvSpPr>
        <p:spPr/>
        <p:txBody>
          <a:bodyPr/>
          <a:lstStyle/>
          <a:p>
            <a:r>
              <a:rPr lang="en-US" b="1" dirty="0"/>
              <a:t>Step 3 –Initiation /review of medications</a:t>
            </a:r>
            <a:endParaRPr lang="en-GB" b="1" dirty="0"/>
          </a:p>
        </p:txBody>
      </p:sp>
      <p:sp>
        <p:nvSpPr>
          <p:cNvPr id="3" name="Content Placeholder 2">
            <a:extLst>
              <a:ext uri="{FF2B5EF4-FFF2-40B4-BE49-F238E27FC236}">
                <a16:creationId xmlns:a16="http://schemas.microsoft.com/office/drawing/2014/main" id="{DA9DA3E0-C48F-4FAF-A4BB-4A06C5F881D9}"/>
              </a:ext>
            </a:extLst>
          </p:cNvPr>
          <p:cNvSpPr>
            <a:spLocks noGrp="1"/>
          </p:cNvSpPr>
          <p:nvPr>
            <p:ph idx="1"/>
          </p:nvPr>
        </p:nvSpPr>
        <p:spPr/>
        <p:txBody>
          <a:bodyPr>
            <a:normAutofit lnSpcReduction="10000"/>
          </a:bodyPr>
          <a:lstStyle/>
          <a:p>
            <a:r>
              <a:rPr lang="en-US" dirty="0" err="1"/>
              <a:t>Mr</a:t>
            </a:r>
            <a:r>
              <a:rPr lang="en-US" dirty="0"/>
              <a:t> AK </a:t>
            </a:r>
          </a:p>
          <a:p>
            <a:r>
              <a:rPr lang="en-GB" sz="1800" dirty="0" err="1"/>
              <a:t>Novomix</a:t>
            </a:r>
            <a:r>
              <a:rPr lang="en-GB" sz="1800" dirty="0"/>
              <a:t> 30 32units am and 40units pm, - meets criteria for CGM , reduce am and pm insulin by 20 to 30%</a:t>
            </a:r>
          </a:p>
          <a:p>
            <a:pPr marL="0" indent="0">
              <a:buNone/>
            </a:pPr>
            <a:r>
              <a:rPr lang="en-GB" sz="1800" dirty="0"/>
              <a:t>    Metformin 1 grams bd,                                - continue same dose </a:t>
            </a:r>
          </a:p>
          <a:p>
            <a:pPr marL="0" indent="0">
              <a:buNone/>
            </a:pPr>
            <a:r>
              <a:rPr lang="en-GB" sz="1800" dirty="0"/>
              <a:t>    Linagliptin 5mgs od,                                      - stop</a:t>
            </a:r>
          </a:p>
          <a:p>
            <a:pPr marL="0" indent="0">
              <a:buNone/>
            </a:pPr>
            <a:r>
              <a:rPr lang="en-GB" sz="1800" dirty="0"/>
              <a:t>    Dapagliflozin 10mgs od,                               - continue same dose</a:t>
            </a:r>
          </a:p>
          <a:p>
            <a:pPr marL="0" indent="0">
              <a:buNone/>
            </a:pPr>
            <a:r>
              <a:rPr lang="en-GB" sz="1800" dirty="0"/>
              <a:t>     Amlodipine 10mgs od,                                 - continue same dose</a:t>
            </a:r>
          </a:p>
          <a:p>
            <a:pPr marL="0" indent="0">
              <a:buNone/>
            </a:pPr>
            <a:r>
              <a:rPr lang="en-GB" sz="1800" dirty="0"/>
              <a:t>     Ramipril 5mgs od,                                         - continue same dose </a:t>
            </a:r>
          </a:p>
          <a:p>
            <a:pPr marL="0" indent="0">
              <a:buNone/>
            </a:pPr>
            <a:r>
              <a:rPr lang="en-GB" sz="1800" dirty="0"/>
              <a:t>     Atorvastatin 20mgs nocte,                           - continue same dose</a:t>
            </a:r>
          </a:p>
          <a:p>
            <a:pPr marL="0" indent="0">
              <a:buNone/>
            </a:pPr>
            <a:r>
              <a:rPr lang="en-GB" sz="1800" dirty="0"/>
              <a:t>     Inhalers,                                                          - continue same regime</a:t>
            </a:r>
          </a:p>
          <a:p>
            <a:pPr marL="0" indent="0">
              <a:buNone/>
            </a:pPr>
            <a:r>
              <a:rPr lang="en-GB" sz="1800" dirty="0"/>
              <a:t>     Gabapentin 300mgs </a:t>
            </a:r>
            <a:r>
              <a:rPr lang="en-GB" sz="1800" dirty="0" err="1"/>
              <a:t>tds</a:t>
            </a:r>
            <a:r>
              <a:rPr lang="en-GB" sz="1800" dirty="0"/>
              <a:t>,                              - continue same dose</a:t>
            </a:r>
          </a:p>
          <a:p>
            <a:pPr marL="0" indent="0">
              <a:buNone/>
            </a:pPr>
            <a:r>
              <a:rPr lang="en-GB" sz="1800" dirty="0"/>
              <a:t>     </a:t>
            </a:r>
            <a:r>
              <a:rPr lang="en-GB" sz="1800" dirty="0" err="1"/>
              <a:t>Edoxaban</a:t>
            </a:r>
            <a:r>
              <a:rPr lang="en-GB" sz="1800" dirty="0"/>
              <a:t> 60mgs od,                                     - continue same dose</a:t>
            </a:r>
          </a:p>
          <a:p>
            <a:pPr marL="0" indent="0">
              <a:buNone/>
            </a:pPr>
            <a:r>
              <a:rPr lang="en-GB" sz="1800" dirty="0"/>
              <a:t>    Aspirin 75mgs od,                                           - continue same dose </a:t>
            </a:r>
          </a:p>
          <a:p>
            <a:endParaRPr lang="en-GB" dirty="0"/>
          </a:p>
        </p:txBody>
      </p:sp>
    </p:spTree>
    <p:extLst>
      <p:ext uri="{BB962C8B-B14F-4D97-AF65-F5344CB8AC3E}">
        <p14:creationId xmlns:p14="http://schemas.microsoft.com/office/powerpoint/2010/main" val="4051742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CECC-8500-4940-96EB-4505D580B20F}"/>
              </a:ext>
            </a:extLst>
          </p:cNvPr>
          <p:cNvSpPr>
            <a:spLocks noGrp="1"/>
          </p:cNvSpPr>
          <p:nvPr>
            <p:ph type="title"/>
          </p:nvPr>
        </p:nvSpPr>
        <p:spPr>
          <a:xfrm>
            <a:off x="549442" y="231716"/>
            <a:ext cx="10515600" cy="1325563"/>
          </a:xfrm>
        </p:spPr>
        <p:txBody>
          <a:bodyPr/>
          <a:lstStyle/>
          <a:p>
            <a:r>
              <a:rPr lang="en-US" dirty="0"/>
              <a:t>Step 4:  4 weekly reviews and titration</a:t>
            </a:r>
            <a:endParaRPr lang="en-GB" dirty="0"/>
          </a:p>
        </p:txBody>
      </p:sp>
      <p:graphicFrame>
        <p:nvGraphicFramePr>
          <p:cNvPr id="4" name="Content Placeholder 3">
            <a:extLst>
              <a:ext uri="{FF2B5EF4-FFF2-40B4-BE49-F238E27FC236}">
                <a16:creationId xmlns:a16="http://schemas.microsoft.com/office/drawing/2014/main" id="{42ADC9EF-DE82-4449-8878-F59ED1CF16B8}"/>
              </a:ext>
            </a:extLst>
          </p:cNvPr>
          <p:cNvGraphicFramePr>
            <a:graphicFrameLocks noGrp="1"/>
          </p:cNvGraphicFramePr>
          <p:nvPr>
            <p:ph idx="1"/>
          </p:nvPr>
        </p:nvGraphicFramePr>
        <p:xfrm>
          <a:off x="549442" y="1557279"/>
          <a:ext cx="10515600" cy="2987040"/>
        </p:xfrm>
        <a:graphic>
          <a:graphicData uri="http://schemas.openxmlformats.org/drawingml/2006/table">
            <a:tbl>
              <a:tblPr/>
              <a:tblGrid>
                <a:gridCol w="3505200">
                  <a:extLst>
                    <a:ext uri="{9D8B030D-6E8A-4147-A177-3AD203B41FA5}">
                      <a16:colId xmlns:a16="http://schemas.microsoft.com/office/drawing/2014/main" val="1216277960"/>
                    </a:ext>
                  </a:extLst>
                </a:gridCol>
                <a:gridCol w="3505200">
                  <a:extLst>
                    <a:ext uri="{9D8B030D-6E8A-4147-A177-3AD203B41FA5}">
                      <a16:colId xmlns:a16="http://schemas.microsoft.com/office/drawing/2014/main" val="3699327944"/>
                    </a:ext>
                  </a:extLst>
                </a:gridCol>
                <a:gridCol w="3505200">
                  <a:extLst>
                    <a:ext uri="{9D8B030D-6E8A-4147-A177-3AD203B41FA5}">
                      <a16:colId xmlns:a16="http://schemas.microsoft.com/office/drawing/2014/main" val="916460348"/>
                    </a:ext>
                  </a:extLst>
                </a:gridCol>
              </a:tblGrid>
              <a:tr h="0">
                <a:tc>
                  <a:txBody>
                    <a:bodyPr/>
                    <a:lstStyle/>
                    <a:p>
                      <a:pPr algn="l"/>
                      <a:r>
                        <a:rPr lang="en-GB" b="1">
                          <a:effectLst/>
                        </a:rPr>
                        <a:t>Week(s)</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b="1">
                          <a:effectLst/>
                        </a:rPr>
                        <a:t>Dose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b="1">
                          <a:effectLst/>
                        </a:rPr>
                        <a:t>Frequency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186263769"/>
                  </a:ext>
                </a:extLst>
              </a:tr>
              <a:tr h="0">
                <a:tc>
                  <a:txBody>
                    <a:bodyPr/>
                    <a:lstStyle/>
                    <a:p>
                      <a:pPr algn="l"/>
                      <a:r>
                        <a:rPr lang="en-GB">
                          <a:effectLst/>
                        </a:rPr>
                        <a:t>Weeks 1–4</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2.5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6097640"/>
                  </a:ext>
                </a:extLst>
              </a:tr>
              <a:tr h="0">
                <a:tc>
                  <a:txBody>
                    <a:bodyPr/>
                    <a:lstStyle/>
                    <a:p>
                      <a:pPr algn="l"/>
                      <a:r>
                        <a:rPr lang="en-GB">
                          <a:effectLst/>
                        </a:rPr>
                        <a:t>Weeks 5–8</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5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837700223"/>
                  </a:ext>
                </a:extLst>
              </a:tr>
              <a:tr h="0">
                <a:tc>
                  <a:txBody>
                    <a:bodyPr/>
                    <a:lstStyle/>
                    <a:p>
                      <a:pPr algn="l"/>
                      <a:r>
                        <a:rPr lang="en-GB">
                          <a:effectLst/>
                        </a:rPr>
                        <a:t>Weeks 9–12</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dirty="0">
                          <a:effectLst/>
                        </a:rPr>
                        <a:t>7.5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44129626"/>
                  </a:ext>
                </a:extLst>
              </a:tr>
              <a:tr h="0">
                <a:tc>
                  <a:txBody>
                    <a:bodyPr/>
                    <a:lstStyle/>
                    <a:p>
                      <a:pPr algn="l"/>
                      <a:r>
                        <a:rPr lang="en-GB">
                          <a:effectLst/>
                        </a:rPr>
                        <a:t>Weeks 13–16</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10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079854298"/>
                  </a:ext>
                </a:extLst>
              </a:tr>
              <a:tr h="0">
                <a:tc>
                  <a:txBody>
                    <a:bodyPr/>
                    <a:lstStyle/>
                    <a:p>
                      <a:pPr algn="l"/>
                      <a:r>
                        <a:rPr lang="en-GB">
                          <a:effectLst/>
                        </a:rPr>
                        <a:t>Weeks 17–20</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12.5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51659388"/>
                  </a:ext>
                </a:extLst>
              </a:tr>
              <a:tr h="0">
                <a:tc>
                  <a:txBody>
                    <a:bodyPr/>
                    <a:lstStyle/>
                    <a:p>
                      <a:pPr algn="l"/>
                      <a:r>
                        <a:rPr lang="en-GB">
                          <a:effectLst/>
                        </a:rPr>
                        <a:t>Weeks 21+</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15 mg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dirty="0">
                          <a:effectLst/>
                        </a:rPr>
                        <a:t>Once weekly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819829505"/>
                  </a:ext>
                </a:extLst>
              </a:tr>
            </a:tbl>
          </a:graphicData>
        </a:graphic>
      </p:graphicFrame>
      <p:sp>
        <p:nvSpPr>
          <p:cNvPr id="7" name="Rectangle 2">
            <a:extLst>
              <a:ext uri="{FF2B5EF4-FFF2-40B4-BE49-F238E27FC236}">
                <a16:creationId xmlns:a16="http://schemas.microsoft.com/office/drawing/2014/main" id="{3E23E329-D3A9-4511-9200-0E4B512DCB97}"/>
              </a:ext>
            </a:extLst>
          </p:cNvPr>
          <p:cNvSpPr>
            <a:spLocks noChangeArrowheads="1"/>
          </p:cNvSpPr>
          <p:nvPr/>
        </p:nvSpPr>
        <p:spPr bwMode="auto">
          <a:xfrm>
            <a:off x="549440" y="4589238"/>
            <a:ext cx="10515601" cy="232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mj-lt"/>
              </a:rPr>
              <a:t>Standard rapid titration schedules are often not tolerated in real-world practice.</a:t>
            </a:r>
          </a:p>
          <a:p>
            <a:pPr marR="0" lvl="0" algn="l" defTabSz="914400" rtl="0" eaLnBrk="0" fontAlgn="base" latinLnBrk="0" hangingPunct="0">
              <a:lnSpc>
                <a:spcPct val="100000"/>
              </a:lnSpc>
              <a:spcBef>
                <a:spcPct val="0"/>
              </a:spcBef>
              <a:spcAft>
                <a:spcPct val="0"/>
              </a:spcAft>
              <a:buClrTx/>
              <a:buSzTx/>
              <a:tabLst/>
            </a:pPr>
            <a:endParaRPr kumimoji="0" lang="en-US" altLang="en-US" sz="900" b="0" i="0" u="none" strike="noStrike" cap="none" normalizeH="0" baseline="0" dirty="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mj-lt"/>
              </a:rPr>
              <a:t>In my practice, I use a slower, tolerance-led titration based on individual response and side effects.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900" b="0" i="0" u="none" strike="noStrike" cap="none" normalizeH="0" baseline="0" dirty="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mj-lt"/>
              </a:rPr>
              <a:t>If the patient is losing more than 2kg per month, I maintain the current dose rather than escalating.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900" b="0" i="0" u="none" strike="noStrike" cap="none" normalizeH="0" baseline="0" dirty="0">
              <a:ln>
                <a:noFill/>
              </a:ln>
              <a:solidFill>
                <a:schemeClr val="tx1"/>
              </a:solidFill>
              <a:effectLst/>
              <a:latin typeface="+mj-lt"/>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000" b="1" i="0" u="none" strike="noStrike" cap="none" normalizeH="0" baseline="0" dirty="0">
                <a:ln>
                  <a:noFill/>
                </a:ln>
                <a:solidFill>
                  <a:schemeClr val="tx1"/>
                </a:solidFill>
                <a:effectLst/>
                <a:latin typeface="+mj-lt"/>
              </a:rPr>
              <a:t>I only increase the dose once weight loss is &lt; 1.5kg a month or the patient reports increased appetite.</a:t>
            </a:r>
            <a:endParaRPr kumimoji="0" lang="en-US" altLang="en-US" sz="2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882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BEA82E47-D5FD-4E53-8320-A522CCD10B89}"/>
              </a:ext>
            </a:extLst>
          </p:cNvPr>
          <p:cNvSpPr txBox="1">
            <a:spLocks noChangeArrowheads="1"/>
          </p:cNvSpPr>
          <p:nvPr/>
        </p:nvSpPr>
        <p:spPr bwMode="auto">
          <a:xfrm>
            <a:off x="3256449" y="1855259"/>
            <a:ext cx="1780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Verdana" pitchFamily="34" charset="0"/>
                <a:ea typeface="+mn-ea"/>
                <a:cs typeface="Arial" charset="0"/>
              </a:rPr>
              <a:t>Energy intake</a:t>
            </a:r>
          </a:p>
        </p:txBody>
      </p:sp>
      <p:grpSp>
        <p:nvGrpSpPr>
          <p:cNvPr id="3" name="Group 2">
            <a:extLst>
              <a:ext uri="{FF2B5EF4-FFF2-40B4-BE49-F238E27FC236}">
                <a16:creationId xmlns:a16="http://schemas.microsoft.com/office/drawing/2014/main" id="{4D1D1EDD-F103-4F99-87D7-C84CCA11A20C}"/>
              </a:ext>
            </a:extLst>
          </p:cNvPr>
          <p:cNvGrpSpPr/>
          <p:nvPr/>
        </p:nvGrpSpPr>
        <p:grpSpPr>
          <a:xfrm>
            <a:off x="1231105" y="2465608"/>
            <a:ext cx="2287136" cy="1288974"/>
            <a:chOff x="898525" y="1829361"/>
            <a:chExt cx="1770063" cy="1158875"/>
          </a:xfrm>
        </p:grpSpPr>
        <p:sp>
          <p:nvSpPr>
            <p:cNvPr id="4" name="Cloud Callout 55">
              <a:extLst>
                <a:ext uri="{FF2B5EF4-FFF2-40B4-BE49-F238E27FC236}">
                  <a16:creationId xmlns:a16="http://schemas.microsoft.com/office/drawing/2014/main" id="{AAFECE94-2AC4-417E-B0D0-BD8F80A637DE}"/>
                </a:ext>
              </a:extLst>
            </p:cNvPr>
            <p:cNvSpPr/>
            <p:nvPr/>
          </p:nvSpPr>
          <p:spPr>
            <a:xfrm>
              <a:off x="898525" y="2105586"/>
              <a:ext cx="1770063" cy="882650"/>
            </a:xfrm>
            <a:prstGeom prst="cloudCallout">
              <a:avLst>
                <a:gd name="adj1" fmla="val 114553"/>
                <a:gd name="adj2" fmla="val 3352"/>
              </a:avLst>
            </a:prstGeom>
            <a:solidFill>
              <a:sysClr val="windowText" lastClr="000000"/>
            </a:solidFill>
            <a:ln w="25400" cap="flat" cmpd="sng" algn="ctr">
              <a:noFill/>
              <a:prstDash val="solid"/>
            </a:ln>
            <a:effectLst/>
          </p:spPr>
          <p:txBody>
            <a:bodyPr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Verdana" pitchFamily="34" charset="0"/>
                  <a:ea typeface="+mn-ea"/>
                  <a:cs typeface="Arial" charset="0"/>
                </a:rPr>
                <a:t>Experienced palatability or pleasure</a:t>
              </a:r>
            </a:p>
          </p:txBody>
        </p:sp>
        <p:sp>
          <p:nvSpPr>
            <p:cNvPr id="5" name="Rectangle 1">
              <a:extLst>
                <a:ext uri="{FF2B5EF4-FFF2-40B4-BE49-F238E27FC236}">
                  <a16:creationId xmlns:a16="http://schemas.microsoft.com/office/drawing/2014/main" id="{A4AB416E-A736-4B85-9C39-D4CEA1F8F890}"/>
                </a:ext>
              </a:extLst>
            </p:cNvPr>
            <p:cNvSpPr>
              <a:spLocks noChangeArrowheads="1"/>
            </p:cNvSpPr>
            <p:nvPr/>
          </p:nvSpPr>
          <p:spPr bwMode="auto">
            <a:xfrm>
              <a:off x="979488" y="1829361"/>
              <a:ext cx="1433512" cy="30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Verdana" pitchFamily="34" charset="0"/>
                  <a:ea typeface="+mn-ea"/>
                  <a:cs typeface="Arial" charset="0"/>
                </a:rPr>
                <a:t>Hedonic input</a:t>
              </a:r>
            </a:p>
          </p:txBody>
        </p:sp>
      </p:grpSp>
      <p:pic>
        <p:nvPicPr>
          <p:cNvPr id="6" name="Picture 43" descr="http://4.bp.blogspot.com/--DdI9MFDwIY/UE4x8GmsTwI/AAAAAAAACrc/fUCsuS5Q0Ok/s1600/scale.png">
            <a:extLst>
              <a:ext uri="{FF2B5EF4-FFF2-40B4-BE49-F238E27FC236}">
                <a16:creationId xmlns:a16="http://schemas.microsoft.com/office/drawing/2014/main" id="{DAE2D4D0-ED3A-4610-8DF8-29958BA59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067" y="1510243"/>
            <a:ext cx="1610225" cy="101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8">
            <a:extLst>
              <a:ext uri="{FF2B5EF4-FFF2-40B4-BE49-F238E27FC236}">
                <a16:creationId xmlns:a16="http://schemas.microsoft.com/office/drawing/2014/main" id="{96141645-7E53-4A1B-A5E8-E8FC5822C30E}"/>
              </a:ext>
            </a:extLst>
          </p:cNvPr>
          <p:cNvSpPr txBox="1">
            <a:spLocks noChangeArrowheads="1"/>
          </p:cNvSpPr>
          <p:nvPr/>
        </p:nvSpPr>
        <p:spPr bwMode="auto">
          <a:xfrm>
            <a:off x="6964851" y="1779059"/>
            <a:ext cx="24327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Verdana" pitchFamily="34" charset="0"/>
                <a:ea typeface="+mn-ea"/>
                <a:cs typeface="Arial" charset="0"/>
              </a:rPr>
              <a:t>Energy expenditure</a:t>
            </a:r>
          </a:p>
        </p:txBody>
      </p:sp>
      <p:grpSp>
        <p:nvGrpSpPr>
          <p:cNvPr id="8" name="Group 7">
            <a:extLst>
              <a:ext uri="{FF2B5EF4-FFF2-40B4-BE49-F238E27FC236}">
                <a16:creationId xmlns:a16="http://schemas.microsoft.com/office/drawing/2014/main" id="{D2AA7052-127E-4623-B35F-637FD53D4817}"/>
              </a:ext>
            </a:extLst>
          </p:cNvPr>
          <p:cNvGrpSpPr/>
          <p:nvPr/>
        </p:nvGrpSpPr>
        <p:grpSpPr>
          <a:xfrm>
            <a:off x="2086171" y="1496094"/>
            <a:ext cx="1189785" cy="808765"/>
            <a:chOff x="4024702" y="2964628"/>
            <a:chExt cx="1401856" cy="1207932"/>
          </a:xfrm>
        </p:grpSpPr>
        <p:pic>
          <p:nvPicPr>
            <p:cNvPr id="9" name="Picture 8" descr="food.png">
              <a:extLst>
                <a:ext uri="{FF2B5EF4-FFF2-40B4-BE49-F238E27FC236}">
                  <a16:creationId xmlns:a16="http://schemas.microsoft.com/office/drawing/2014/main" id="{6343EB51-FC7B-45D9-BFB6-8A4D09935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702" y="2964628"/>
              <a:ext cx="1401856" cy="1207932"/>
            </a:xfrm>
            <a:prstGeom prst="rect">
              <a:avLst/>
            </a:prstGeom>
          </p:spPr>
        </p:pic>
        <p:sp>
          <p:nvSpPr>
            <p:cNvPr id="10" name="Oval 9">
              <a:extLst>
                <a:ext uri="{FF2B5EF4-FFF2-40B4-BE49-F238E27FC236}">
                  <a16:creationId xmlns:a16="http://schemas.microsoft.com/office/drawing/2014/main" id="{27789DCD-C38F-465D-A792-3018AB52B5BE}"/>
                </a:ext>
              </a:extLst>
            </p:cNvPr>
            <p:cNvSpPr/>
            <p:nvPr/>
          </p:nvSpPr>
          <p:spPr>
            <a:xfrm>
              <a:off x="4230374" y="2983094"/>
              <a:ext cx="1172304" cy="1172304"/>
            </a:xfrm>
            <a:prstGeom prst="ellipse">
              <a:avLst/>
            </a:prstGeom>
            <a:noFill/>
            <a:ln w="38100" cap="flat" cmpd="sng" algn="ctr">
              <a:solidFill>
                <a:srgbClr val="212121"/>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grpSp>
      <p:grpSp>
        <p:nvGrpSpPr>
          <p:cNvPr id="11" name="Group 10">
            <a:extLst>
              <a:ext uri="{FF2B5EF4-FFF2-40B4-BE49-F238E27FC236}">
                <a16:creationId xmlns:a16="http://schemas.microsoft.com/office/drawing/2014/main" id="{3B46724B-754A-469A-BE6E-8F557B956608}"/>
              </a:ext>
            </a:extLst>
          </p:cNvPr>
          <p:cNvGrpSpPr/>
          <p:nvPr/>
        </p:nvGrpSpPr>
        <p:grpSpPr>
          <a:xfrm>
            <a:off x="6536310" y="2390346"/>
            <a:ext cx="4808921" cy="1470983"/>
            <a:chOff x="4919688" y="1828478"/>
            <a:chExt cx="3721726" cy="1322513"/>
          </a:xfrm>
        </p:grpSpPr>
        <p:sp>
          <p:nvSpPr>
            <p:cNvPr id="12" name="TextBox 63">
              <a:extLst>
                <a:ext uri="{FF2B5EF4-FFF2-40B4-BE49-F238E27FC236}">
                  <a16:creationId xmlns:a16="http://schemas.microsoft.com/office/drawing/2014/main" id="{7CF921BD-DA7C-48D0-80C9-C322AEC602F7}"/>
                </a:ext>
              </a:extLst>
            </p:cNvPr>
            <p:cNvSpPr txBox="1">
              <a:spLocks noChangeArrowheads="1"/>
            </p:cNvSpPr>
            <p:nvPr/>
          </p:nvSpPr>
          <p:spPr bwMode="auto">
            <a:xfrm>
              <a:off x="6064479" y="1828478"/>
              <a:ext cx="1280546" cy="30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Verdana" pitchFamily="34" charset="0"/>
                  <a:ea typeface="+mn-ea"/>
                  <a:cs typeface="Arial" charset="0"/>
                </a:rPr>
                <a:t>Environment</a:t>
              </a:r>
            </a:p>
          </p:txBody>
        </p:sp>
        <p:sp>
          <p:nvSpPr>
            <p:cNvPr id="13" name="Rounded Rectangle 46">
              <a:extLst>
                <a:ext uri="{FF2B5EF4-FFF2-40B4-BE49-F238E27FC236}">
                  <a16:creationId xmlns:a16="http://schemas.microsoft.com/office/drawing/2014/main" id="{D5326A40-8264-42DE-984A-C83502A423FE}"/>
                </a:ext>
              </a:extLst>
            </p:cNvPr>
            <p:cNvSpPr/>
            <p:nvPr/>
          </p:nvSpPr>
          <p:spPr>
            <a:xfrm>
              <a:off x="6165337" y="2151537"/>
              <a:ext cx="2425701" cy="949325"/>
            </a:xfrm>
            <a:prstGeom prst="roundRect">
              <a:avLst/>
            </a:prstGeom>
            <a:noFill/>
            <a:ln w="15875" cap="flat" cmpd="sng" algn="ctr">
              <a:solidFill>
                <a:srgbClr val="3C9770"/>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965"/>
                </a:solidFill>
                <a:effectLst/>
                <a:uLnTx/>
                <a:uFillTx/>
                <a:latin typeface="Verdana" pitchFamily="34" charset="0"/>
                <a:ea typeface="+mn-ea"/>
                <a:cs typeface="Arial" charset="0"/>
              </a:endParaRPr>
            </a:p>
          </p:txBody>
        </p:sp>
        <p:sp>
          <p:nvSpPr>
            <p:cNvPr id="14" name="Rectangle 13">
              <a:extLst>
                <a:ext uri="{FF2B5EF4-FFF2-40B4-BE49-F238E27FC236}">
                  <a16:creationId xmlns:a16="http://schemas.microsoft.com/office/drawing/2014/main" id="{7BFB2B56-F6AC-4377-960F-E0B8F5B95EAB}"/>
                </a:ext>
              </a:extLst>
            </p:cNvPr>
            <p:cNvSpPr/>
            <p:nvPr/>
          </p:nvSpPr>
          <p:spPr>
            <a:xfrm>
              <a:off x="7092861" y="2256058"/>
              <a:ext cx="1548553" cy="894933"/>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1965"/>
                  </a:solidFill>
                  <a:effectLst/>
                  <a:uLnTx/>
                  <a:uFillTx/>
                  <a:latin typeface="Verdana" pitchFamily="34" charset="0"/>
                  <a:ea typeface="+mn-ea"/>
                  <a:cs typeface="Arial" charset="0"/>
                </a:rPr>
                <a:t>Inactive lifestyle, smoking cessation, psychosocial factors</a:t>
              </a:r>
            </a:p>
          </p:txBody>
        </p:sp>
        <p:grpSp>
          <p:nvGrpSpPr>
            <p:cNvPr id="15" name="Group 14">
              <a:extLst>
                <a:ext uri="{FF2B5EF4-FFF2-40B4-BE49-F238E27FC236}">
                  <a16:creationId xmlns:a16="http://schemas.microsoft.com/office/drawing/2014/main" id="{FC68E5BA-C53D-4C97-91DD-232A683C405C}"/>
                </a:ext>
              </a:extLst>
            </p:cNvPr>
            <p:cNvGrpSpPr/>
            <p:nvPr/>
          </p:nvGrpSpPr>
          <p:grpSpPr>
            <a:xfrm>
              <a:off x="6245428" y="2256058"/>
              <a:ext cx="847433" cy="769306"/>
              <a:chOff x="7216854" y="2964628"/>
              <a:chExt cx="1290158" cy="1277988"/>
            </a:xfrm>
          </p:grpSpPr>
          <p:pic>
            <p:nvPicPr>
              <p:cNvPr id="17" name="Picture 16" descr="world.png">
                <a:extLst>
                  <a:ext uri="{FF2B5EF4-FFF2-40B4-BE49-F238E27FC236}">
                    <a16:creationId xmlns:a16="http://schemas.microsoft.com/office/drawing/2014/main" id="{394B34DA-A748-4367-B682-57719056D63B}"/>
                  </a:ext>
                </a:extLst>
              </p:cNvPr>
              <p:cNvPicPr>
                <a:picLocks noChangeAspect="1"/>
              </p:cNvPicPr>
              <p:nvPr/>
            </p:nvPicPr>
            <p:blipFill>
              <a:blip r:embed="rId5" cstate="print">
                <a:duotone>
                  <a:srgbClr val="83992A">
                    <a:shade val="45000"/>
                    <a:satMod val="135000"/>
                  </a:srgbClr>
                  <a:prstClr val="white"/>
                </a:duotone>
                <a:extLst>
                  <a:ext uri="{BEBA8EAE-BF5A-486C-A8C5-ECC9F3942E4B}">
                    <a14:imgProps xmlns:a14="http://schemas.microsoft.com/office/drawing/2010/main">
                      <a14:imgLayer r:embed="rId6">
                        <a14:imgEffect>
                          <a14:sharpenSoften amount="-15000"/>
                        </a14:imgEffect>
                        <a14:imgEffect>
                          <a14:colorTemperature colorTemp="6700"/>
                        </a14:imgEffect>
                        <a14:imgEffect>
                          <a14:saturation sat="291000"/>
                        </a14:imgEffect>
                        <a14:imgEffect>
                          <a14:brightnessContrast bright="2000" contrast="37000"/>
                        </a14:imgEffect>
                      </a14:imgLayer>
                    </a14:imgProps>
                  </a:ext>
                  <a:ext uri="{28A0092B-C50C-407E-A947-70E740481C1C}">
                    <a14:useLocalDpi xmlns:a14="http://schemas.microsoft.com/office/drawing/2010/main" val="0"/>
                  </a:ext>
                </a:extLst>
              </a:blip>
              <a:stretch>
                <a:fillRect/>
              </a:stretch>
            </p:blipFill>
            <p:spPr>
              <a:xfrm>
                <a:off x="7216854" y="2964628"/>
                <a:ext cx="1290158" cy="1277988"/>
              </a:xfrm>
              <a:prstGeom prst="rect">
                <a:avLst/>
              </a:prstGeom>
            </p:spPr>
          </p:pic>
          <p:sp>
            <p:nvSpPr>
              <p:cNvPr id="18" name="Oval 17">
                <a:extLst>
                  <a:ext uri="{FF2B5EF4-FFF2-40B4-BE49-F238E27FC236}">
                    <a16:creationId xmlns:a16="http://schemas.microsoft.com/office/drawing/2014/main" id="{88D1D742-B61F-4223-83C2-BB40E3881F0C}"/>
                  </a:ext>
                </a:extLst>
              </p:cNvPr>
              <p:cNvSpPr/>
              <p:nvPr/>
            </p:nvSpPr>
            <p:spPr>
              <a:xfrm>
                <a:off x="7269274" y="2991674"/>
                <a:ext cx="1172304" cy="1172304"/>
              </a:xfrm>
              <a:prstGeom prst="ellipse">
                <a:avLst/>
              </a:prstGeom>
              <a:noFill/>
              <a:ln w="38100" cap="flat" cmpd="sng" algn="ctr">
                <a:solidFill>
                  <a:srgbClr val="212121"/>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Verdana" pitchFamily="34" charset="0"/>
                  <a:ea typeface="+mn-ea"/>
                  <a:cs typeface="Arial" charset="0"/>
                </a:endParaRPr>
              </a:p>
            </p:txBody>
          </p:sp>
        </p:grpSp>
        <p:cxnSp>
          <p:nvCxnSpPr>
            <p:cNvPr id="16" name="Straight Arrow Connector 15">
              <a:extLst>
                <a:ext uri="{FF2B5EF4-FFF2-40B4-BE49-F238E27FC236}">
                  <a16:creationId xmlns:a16="http://schemas.microsoft.com/office/drawing/2014/main" id="{1A2AA8F4-B663-4A86-877F-C3A5973C17DB}"/>
                </a:ext>
              </a:extLst>
            </p:cNvPr>
            <p:cNvCxnSpPr>
              <a:stCxn id="13" idx="1"/>
              <a:endCxn id="21" idx="3"/>
            </p:cNvCxnSpPr>
            <p:nvPr/>
          </p:nvCxnSpPr>
          <p:spPr>
            <a:xfrm flipH="1">
              <a:off x="4919688" y="2626200"/>
              <a:ext cx="1245649" cy="20397"/>
            </a:xfrm>
            <a:prstGeom prst="straightConnector1">
              <a:avLst/>
            </a:prstGeom>
            <a:noFill/>
            <a:ln w="19050" cap="flat" cmpd="sng" algn="ctr">
              <a:solidFill>
                <a:sysClr val="windowText" lastClr="000000"/>
              </a:solidFill>
              <a:prstDash val="sysDot"/>
              <a:headEnd type="none" w="med" len="med"/>
              <a:tailEnd type="none" w="med" len="med"/>
            </a:ln>
            <a:effectLst/>
          </p:spPr>
        </p:cxnSp>
      </p:grpSp>
      <p:grpSp>
        <p:nvGrpSpPr>
          <p:cNvPr id="19" name="Group 18">
            <a:extLst>
              <a:ext uri="{FF2B5EF4-FFF2-40B4-BE49-F238E27FC236}">
                <a16:creationId xmlns:a16="http://schemas.microsoft.com/office/drawing/2014/main" id="{170CD3C3-D9C2-4471-B90B-37EC8D47BC5C}"/>
              </a:ext>
            </a:extLst>
          </p:cNvPr>
          <p:cNvGrpSpPr/>
          <p:nvPr/>
        </p:nvGrpSpPr>
        <p:grpSpPr>
          <a:xfrm>
            <a:off x="5445527" y="2562226"/>
            <a:ext cx="1090783" cy="1237578"/>
            <a:chOff x="4102433" y="1957388"/>
            <a:chExt cx="844180" cy="1112667"/>
          </a:xfrm>
        </p:grpSpPr>
        <p:sp>
          <p:nvSpPr>
            <p:cNvPr id="20" name="Down Arrow 1">
              <a:extLst>
                <a:ext uri="{FF2B5EF4-FFF2-40B4-BE49-F238E27FC236}">
                  <a16:creationId xmlns:a16="http://schemas.microsoft.com/office/drawing/2014/main" id="{79F42E25-7B4D-46E7-A098-DE6507872615}"/>
                </a:ext>
              </a:extLst>
            </p:cNvPr>
            <p:cNvSpPr/>
            <p:nvPr/>
          </p:nvSpPr>
          <p:spPr>
            <a:xfrm rot="10800000">
              <a:off x="4460938" y="1957388"/>
              <a:ext cx="171450" cy="300037"/>
            </a:xfrm>
            <a:prstGeom prst="downArrow">
              <a:avLst/>
            </a:prstGeom>
            <a:solidFill>
              <a:srgbClr val="83992A"/>
            </a:solidFill>
            <a:ln w="9525" cap="flat" cmpd="sng" algn="ctr">
              <a:solidFill>
                <a:srgbClr val="83992A"/>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pic>
          <p:nvPicPr>
            <p:cNvPr id="21" name="Picture 20">
              <a:extLst>
                <a:ext uri="{FF2B5EF4-FFF2-40B4-BE49-F238E27FC236}">
                  <a16:creationId xmlns:a16="http://schemas.microsoft.com/office/drawing/2014/main" id="{52228065-8E2A-4838-A62C-281CD4183B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24" r="19112" b="25231"/>
            <a:stretch/>
          </p:blipFill>
          <p:spPr>
            <a:xfrm>
              <a:off x="4102433" y="2189023"/>
              <a:ext cx="844180" cy="881032"/>
            </a:xfrm>
            <a:prstGeom prst="roundRect">
              <a:avLst>
                <a:gd name="adj" fmla="val 8594"/>
              </a:avLst>
            </a:prstGeom>
            <a:solidFill>
              <a:srgbClr val="FFFFFF">
                <a:shade val="85000"/>
              </a:srgbClr>
            </a:solidFill>
            <a:ln w="28575">
              <a:solidFill>
                <a:sysClr val="windowText" lastClr="000000"/>
              </a:solidFill>
            </a:ln>
            <a:effectLst/>
          </p:spPr>
        </p:pic>
      </p:grpSp>
      <p:grpSp>
        <p:nvGrpSpPr>
          <p:cNvPr id="22" name="Group 21">
            <a:extLst>
              <a:ext uri="{FF2B5EF4-FFF2-40B4-BE49-F238E27FC236}">
                <a16:creationId xmlns:a16="http://schemas.microsoft.com/office/drawing/2014/main" id="{2B63FCC0-871C-40E1-948C-FEC284160D63}"/>
              </a:ext>
            </a:extLst>
          </p:cNvPr>
          <p:cNvGrpSpPr/>
          <p:nvPr/>
        </p:nvGrpSpPr>
        <p:grpSpPr>
          <a:xfrm>
            <a:off x="1231105" y="4170269"/>
            <a:ext cx="9398795" cy="2350797"/>
            <a:chOff x="898524" y="3037144"/>
            <a:chExt cx="7273925" cy="2113526"/>
          </a:xfrm>
        </p:grpSpPr>
        <p:sp>
          <p:nvSpPr>
            <p:cNvPr id="23" name="Rectangle 22">
              <a:extLst>
                <a:ext uri="{FF2B5EF4-FFF2-40B4-BE49-F238E27FC236}">
                  <a16:creationId xmlns:a16="http://schemas.microsoft.com/office/drawing/2014/main" id="{107850BB-CA5D-453D-AC00-B590C4D07DBE}"/>
                </a:ext>
              </a:extLst>
            </p:cNvPr>
            <p:cNvSpPr/>
            <p:nvPr/>
          </p:nvSpPr>
          <p:spPr>
            <a:xfrm>
              <a:off x="3903663" y="3037145"/>
              <a:ext cx="1350963" cy="2101399"/>
            </a:xfrm>
            <a:prstGeom prst="rect">
              <a:avLst/>
            </a:prstGeom>
            <a:gradFill flip="none" rotWithShape="1">
              <a:gsLst>
                <a:gs pos="51000">
                  <a:srgbClr val="83992A">
                    <a:alpha val="55000"/>
                  </a:srgbClr>
                </a:gs>
                <a:gs pos="93000">
                  <a:srgbClr val="FFFFFF">
                    <a:alpha val="0"/>
                  </a:srgbClr>
                </a:gs>
                <a:gs pos="14000">
                  <a:srgbClr val="FFFFFF">
                    <a:alpha val="0"/>
                  </a:srgbClr>
                </a:gs>
              </a:gsLst>
              <a:lin ang="5400000" scaled="0"/>
              <a:tileRect/>
            </a:gradFill>
            <a:ln w="9525" cap="flat" cmpd="sng" algn="ctr">
              <a:solidFill>
                <a:srgbClr val="83992A"/>
              </a:solidFill>
              <a:prstDash val="solid"/>
            </a:ln>
            <a:effectLst>
              <a:softEdge rad="190500"/>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pic>
          <p:nvPicPr>
            <p:cNvPr id="24" name="Picture 23" descr="intestines.png">
              <a:extLst>
                <a:ext uri="{FF2B5EF4-FFF2-40B4-BE49-F238E27FC236}">
                  <a16:creationId xmlns:a16="http://schemas.microsoft.com/office/drawing/2014/main" id="{1907316F-34F9-4287-A503-838AA0DD6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308" y="3560663"/>
              <a:ext cx="894746" cy="1022567"/>
            </a:xfrm>
            <a:prstGeom prst="rect">
              <a:avLst/>
            </a:prstGeom>
          </p:spPr>
        </p:pic>
        <p:cxnSp>
          <p:nvCxnSpPr>
            <p:cNvPr id="25" name="Straight Arrow Connector 24">
              <a:extLst>
                <a:ext uri="{FF2B5EF4-FFF2-40B4-BE49-F238E27FC236}">
                  <a16:creationId xmlns:a16="http://schemas.microsoft.com/office/drawing/2014/main" id="{1A46B7DD-A3E5-4933-B5D3-08F04C4351F3}"/>
                </a:ext>
              </a:extLst>
            </p:cNvPr>
            <p:cNvCxnSpPr/>
            <p:nvPr/>
          </p:nvCxnSpPr>
          <p:spPr>
            <a:xfrm flipV="1">
              <a:off x="1523429" y="3113088"/>
              <a:ext cx="3054128" cy="402096"/>
            </a:xfrm>
            <a:prstGeom prst="straightConnector1">
              <a:avLst/>
            </a:prstGeom>
            <a:noFill/>
            <a:ln w="19050" cap="flat" cmpd="sng" algn="ctr">
              <a:solidFill>
                <a:sysClr val="windowText" lastClr="000000"/>
              </a:solidFill>
              <a:prstDash val="sysDot"/>
              <a:headEnd type="none" w="med" len="med"/>
              <a:tailEnd type="none" w="med" len="med"/>
            </a:ln>
            <a:effectLst/>
          </p:spPr>
        </p:cxnSp>
        <p:cxnSp>
          <p:nvCxnSpPr>
            <p:cNvPr id="26" name="Straight Arrow Connector 25">
              <a:extLst>
                <a:ext uri="{FF2B5EF4-FFF2-40B4-BE49-F238E27FC236}">
                  <a16:creationId xmlns:a16="http://schemas.microsoft.com/office/drawing/2014/main" id="{680358A8-AB7D-496B-AC95-BC187B994B51}"/>
                </a:ext>
              </a:extLst>
            </p:cNvPr>
            <p:cNvCxnSpPr/>
            <p:nvPr/>
          </p:nvCxnSpPr>
          <p:spPr>
            <a:xfrm flipV="1">
              <a:off x="3126693" y="3113088"/>
              <a:ext cx="1450864" cy="402096"/>
            </a:xfrm>
            <a:prstGeom prst="straightConnector1">
              <a:avLst/>
            </a:prstGeom>
            <a:noFill/>
            <a:ln w="19050" cap="flat" cmpd="sng" algn="ctr">
              <a:solidFill>
                <a:sysClr val="windowText" lastClr="000000"/>
              </a:solidFill>
              <a:prstDash val="sysDot"/>
              <a:headEnd type="none" w="med" len="med"/>
              <a:tailEnd type="none" w="med" len="med"/>
            </a:ln>
            <a:effectLst/>
          </p:spPr>
        </p:cxnSp>
        <p:cxnSp>
          <p:nvCxnSpPr>
            <p:cNvPr id="27" name="Straight Arrow Connector 26">
              <a:extLst>
                <a:ext uri="{FF2B5EF4-FFF2-40B4-BE49-F238E27FC236}">
                  <a16:creationId xmlns:a16="http://schemas.microsoft.com/office/drawing/2014/main" id="{A30CC108-512C-49CD-9145-9B969DCAE8E1}"/>
                </a:ext>
              </a:extLst>
            </p:cNvPr>
            <p:cNvCxnSpPr/>
            <p:nvPr/>
          </p:nvCxnSpPr>
          <p:spPr>
            <a:xfrm flipV="1">
              <a:off x="4561679" y="3107896"/>
              <a:ext cx="2" cy="407288"/>
            </a:xfrm>
            <a:prstGeom prst="straightConnector1">
              <a:avLst/>
            </a:prstGeom>
            <a:noFill/>
            <a:ln w="19050" cap="flat" cmpd="sng" algn="ctr">
              <a:solidFill>
                <a:sysClr val="windowText" lastClr="000000"/>
              </a:solidFill>
              <a:prstDash val="sysDot"/>
              <a:headEnd type="none" w="med" len="med"/>
              <a:tailEnd type="none" w="med" len="med"/>
            </a:ln>
            <a:effectLst/>
          </p:spPr>
        </p:cxnSp>
        <p:cxnSp>
          <p:nvCxnSpPr>
            <p:cNvPr id="28" name="Straight Arrow Connector 27">
              <a:extLst>
                <a:ext uri="{FF2B5EF4-FFF2-40B4-BE49-F238E27FC236}">
                  <a16:creationId xmlns:a16="http://schemas.microsoft.com/office/drawing/2014/main" id="{EBD96882-BD8A-4B33-9CB8-D2CA510FA729}"/>
                </a:ext>
              </a:extLst>
            </p:cNvPr>
            <p:cNvCxnSpPr/>
            <p:nvPr/>
          </p:nvCxnSpPr>
          <p:spPr>
            <a:xfrm flipH="1" flipV="1">
              <a:off x="4561681" y="3107896"/>
              <a:ext cx="1482264" cy="407291"/>
            </a:xfrm>
            <a:prstGeom prst="straightConnector1">
              <a:avLst/>
            </a:prstGeom>
            <a:noFill/>
            <a:ln w="19050" cap="flat" cmpd="sng" algn="ctr">
              <a:solidFill>
                <a:sysClr val="windowText" lastClr="000000"/>
              </a:solidFill>
              <a:prstDash val="sysDot"/>
              <a:headEnd type="none" w="med" len="med"/>
              <a:tailEnd type="none" w="med" len="med"/>
            </a:ln>
            <a:effectLst/>
          </p:spPr>
        </p:cxnSp>
        <p:cxnSp>
          <p:nvCxnSpPr>
            <p:cNvPr id="29" name="Straight Arrow Connector 28">
              <a:extLst>
                <a:ext uri="{FF2B5EF4-FFF2-40B4-BE49-F238E27FC236}">
                  <a16:creationId xmlns:a16="http://schemas.microsoft.com/office/drawing/2014/main" id="{9607F3BF-65C3-422C-921E-718CE47118C2}"/>
                </a:ext>
              </a:extLst>
            </p:cNvPr>
            <p:cNvCxnSpPr/>
            <p:nvPr/>
          </p:nvCxnSpPr>
          <p:spPr>
            <a:xfrm flipH="1" flipV="1">
              <a:off x="4561681" y="3107896"/>
              <a:ext cx="2935287" cy="407288"/>
            </a:xfrm>
            <a:prstGeom prst="straightConnector1">
              <a:avLst/>
            </a:prstGeom>
            <a:noFill/>
            <a:ln w="19050" cap="flat" cmpd="sng" algn="ctr">
              <a:solidFill>
                <a:sysClr val="windowText" lastClr="000000"/>
              </a:solidFill>
              <a:prstDash val="sysDot"/>
              <a:headEnd type="none" w="med" len="med"/>
              <a:tailEnd type="none" w="med" len="med"/>
            </a:ln>
            <a:effectLst/>
          </p:spPr>
        </p:cxnSp>
        <p:sp>
          <p:nvSpPr>
            <p:cNvPr id="30" name="Rectangle 29">
              <a:extLst>
                <a:ext uri="{FF2B5EF4-FFF2-40B4-BE49-F238E27FC236}">
                  <a16:creationId xmlns:a16="http://schemas.microsoft.com/office/drawing/2014/main" id="{CB5D11D7-181D-4FA6-836D-68EB6D1C1885}"/>
                </a:ext>
              </a:extLst>
            </p:cNvPr>
            <p:cNvSpPr/>
            <p:nvPr/>
          </p:nvSpPr>
          <p:spPr>
            <a:xfrm>
              <a:off x="898524" y="3042101"/>
              <a:ext cx="1350963" cy="2101399"/>
            </a:xfrm>
            <a:prstGeom prst="rect">
              <a:avLst/>
            </a:prstGeom>
            <a:gradFill flip="none" rotWithShape="1">
              <a:gsLst>
                <a:gs pos="51000">
                  <a:srgbClr val="83992A">
                    <a:alpha val="55000"/>
                  </a:srgbClr>
                </a:gs>
                <a:gs pos="93000">
                  <a:srgbClr val="FFFFFF">
                    <a:alpha val="0"/>
                  </a:srgbClr>
                </a:gs>
                <a:gs pos="14000">
                  <a:srgbClr val="FFFFFF">
                    <a:alpha val="0"/>
                  </a:srgbClr>
                </a:gs>
              </a:gsLst>
              <a:lin ang="5400000" scaled="0"/>
              <a:tileRect/>
            </a:gradFill>
            <a:ln w="9525" cap="flat" cmpd="sng" algn="ctr">
              <a:solidFill>
                <a:srgbClr val="83992A"/>
              </a:solidFill>
              <a:prstDash val="solid"/>
            </a:ln>
            <a:effectLst>
              <a:softEdge rad="190500"/>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
          <p:nvSpPr>
            <p:cNvPr id="31" name="Rectangle 30">
              <a:extLst>
                <a:ext uri="{FF2B5EF4-FFF2-40B4-BE49-F238E27FC236}">
                  <a16:creationId xmlns:a16="http://schemas.microsoft.com/office/drawing/2014/main" id="{B320564C-64F1-475D-9A05-3AA7965EA7C6}"/>
                </a:ext>
              </a:extLst>
            </p:cNvPr>
            <p:cNvSpPr/>
            <p:nvPr/>
          </p:nvSpPr>
          <p:spPr>
            <a:xfrm>
              <a:off x="2460625" y="3040158"/>
              <a:ext cx="1350963" cy="2101399"/>
            </a:xfrm>
            <a:prstGeom prst="rect">
              <a:avLst/>
            </a:prstGeom>
            <a:gradFill flip="none" rotWithShape="1">
              <a:gsLst>
                <a:gs pos="51000">
                  <a:srgbClr val="83992A">
                    <a:alpha val="55000"/>
                  </a:srgbClr>
                </a:gs>
                <a:gs pos="93000">
                  <a:srgbClr val="FFFFFF">
                    <a:alpha val="0"/>
                  </a:srgbClr>
                </a:gs>
                <a:gs pos="14000">
                  <a:srgbClr val="FFFFFF">
                    <a:alpha val="0"/>
                  </a:srgbClr>
                </a:gs>
              </a:gsLst>
              <a:lin ang="5400000" scaled="0"/>
              <a:tileRect/>
            </a:gradFill>
            <a:ln w="9525" cap="flat" cmpd="sng" algn="ctr">
              <a:solidFill>
                <a:srgbClr val="83992A"/>
              </a:solidFill>
              <a:prstDash val="solid"/>
            </a:ln>
            <a:effectLst>
              <a:softEdge rad="190500"/>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
          <p:nvSpPr>
            <p:cNvPr id="32" name="Rectangle 31">
              <a:extLst>
                <a:ext uri="{FF2B5EF4-FFF2-40B4-BE49-F238E27FC236}">
                  <a16:creationId xmlns:a16="http://schemas.microsoft.com/office/drawing/2014/main" id="{32EA641D-60E7-49D2-AF66-72C8C0F63C37}"/>
                </a:ext>
              </a:extLst>
            </p:cNvPr>
            <p:cNvSpPr/>
            <p:nvPr/>
          </p:nvSpPr>
          <p:spPr>
            <a:xfrm>
              <a:off x="5368462" y="3037144"/>
              <a:ext cx="1350963" cy="2101399"/>
            </a:xfrm>
            <a:prstGeom prst="rect">
              <a:avLst/>
            </a:prstGeom>
            <a:gradFill flip="none" rotWithShape="1">
              <a:gsLst>
                <a:gs pos="51000">
                  <a:srgbClr val="83992A">
                    <a:alpha val="55000"/>
                  </a:srgbClr>
                </a:gs>
                <a:gs pos="93000">
                  <a:srgbClr val="FFFFFF">
                    <a:alpha val="0"/>
                  </a:srgbClr>
                </a:gs>
                <a:gs pos="14000">
                  <a:srgbClr val="FFFFFF">
                    <a:alpha val="0"/>
                  </a:srgbClr>
                </a:gs>
              </a:gsLst>
              <a:lin ang="5400000" scaled="0"/>
              <a:tileRect/>
            </a:gradFill>
            <a:ln w="9525" cap="flat" cmpd="sng" algn="ctr">
              <a:solidFill>
                <a:srgbClr val="83992A"/>
              </a:solidFill>
              <a:prstDash val="solid"/>
            </a:ln>
            <a:effectLst>
              <a:softEdge rad="190500"/>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
          <p:nvSpPr>
            <p:cNvPr id="33" name="Rectangle 32">
              <a:extLst>
                <a:ext uri="{FF2B5EF4-FFF2-40B4-BE49-F238E27FC236}">
                  <a16:creationId xmlns:a16="http://schemas.microsoft.com/office/drawing/2014/main" id="{E7A53BCF-4CE8-4DBE-B18D-1D5524703289}"/>
                </a:ext>
              </a:extLst>
            </p:cNvPr>
            <p:cNvSpPr/>
            <p:nvPr/>
          </p:nvSpPr>
          <p:spPr>
            <a:xfrm>
              <a:off x="6821486" y="3049271"/>
              <a:ext cx="1350963" cy="2101399"/>
            </a:xfrm>
            <a:prstGeom prst="rect">
              <a:avLst/>
            </a:prstGeom>
            <a:gradFill flip="none" rotWithShape="1">
              <a:gsLst>
                <a:gs pos="51000">
                  <a:srgbClr val="83992A">
                    <a:alpha val="55000"/>
                  </a:srgbClr>
                </a:gs>
                <a:gs pos="93000">
                  <a:srgbClr val="FFFFFF">
                    <a:alpha val="0"/>
                  </a:srgbClr>
                </a:gs>
                <a:gs pos="14000">
                  <a:srgbClr val="FFFFFF">
                    <a:alpha val="0"/>
                  </a:srgbClr>
                </a:gs>
              </a:gsLst>
              <a:lin ang="5400000" scaled="0"/>
              <a:tileRect/>
            </a:gradFill>
            <a:ln w="9525" cap="flat" cmpd="sng" algn="ctr">
              <a:solidFill>
                <a:srgbClr val="83992A"/>
              </a:solidFill>
              <a:prstDash val="solid"/>
            </a:ln>
            <a:effectLst>
              <a:softEdge rad="190500"/>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
          <p:nvSpPr>
            <p:cNvPr id="34" name="TextBox 35">
              <a:extLst>
                <a:ext uri="{FF2B5EF4-FFF2-40B4-BE49-F238E27FC236}">
                  <a16:creationId xmlns:a16="http://schemas.microsoft.com/office/drawing/2014/main" id="{91779AD8-8799-43CE-AC8A-FB9AF316A087}"/>
                </a:ext>
              </a:extLst>
            </p:cNvPr>
            <p:cNvSpPr txBox="1">
              <a:spLocks noChangeArrowheads="1"/>
            </p:cNvSpPr>
            <p:nvPr/>
          </p:nvSpPr>
          <p:spPr bwMode="auto">
            <a:xfrm>
              <a:off x="930275" y="4516470"/>
              <a:ext cx="1332650" cy="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1965"/>
                  </a:solidFill>
                  <a:effectLst/>
                  <a:uLnTx/>
                  <a:uFillTx/>
                  <a:latin typeface="Verdana" pitchFamily="34" charset="0"/>
                  <a:ea typeface="+mn-ea"/>
                  <a:cs typeface="Arial" charset="0"/>
                </a:rPr>
                <a:t>Adipose tissue</a:t>
              </a:r>
            </a:p>
          </p:txBody>
        </p:sp>
        <p:sp>
          <p:nvSpPr>
            <p:cNvPr id="35" name="TextBox 36">
              <a:extLst>
                <a:ext uri="{FF2B5EF4-FFF2-40B4-BE49-F238E27FC236}">
                  <a16:creationId xmlns:a16="http://schemas.microsoft.com/office/drawing/2014/main" id="{CC6B16C9-3737-48D0-BBC7-58EC7866003D}"/>
                </a:ext>
              </a:extLst>
            </p:cNvPr>
            <p:cNvSpPr txBox="1">
              <a:spLocks noChangeArrowheads="1"/>
            </p:cNvSpPr>
            <p:nvPr/>
          </p:nvSpPr>
          <p:spPr bwMode="auto">
            <a:xfrm>
              <a:off x="4356100" y="4516470"/>
              <a:ext cx="430736" cy="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1965"/>
                  </a:solidFill>
                  <a:effectLst/>
                  <a:uLnTx/>
                  <a:uFillTx/>
                  <a:latin typeface="Verdana" pitchFamily="34" charset="0"/>
                  <a:ea typeface="+mn-ea"/>
                  <a:cs typeface="Arial" charset="0"/>
                </a:rPr>
                <a:t>Gut</a:t>
              </a:r>
            </a:p>
          </p:txBody>
        </p:sp>
        <p:sp>
          <p:nvSpPr>
            <p:cNvPr id="36" name="TextBox 37">
              <a:extLst>
                <a:ext uri="{FF2B5EF4-FFF2-40B4-BE49-F238E27FC236}">
                  <a16:creationId xmlns:a16="http://schemas.microsoft.com/office/drawing/2014/main" id="{BA235576-E411-4AAE-92F8-2152D657FED1}"/>
                </a:ext>
              </a:extLst>
            </p:cNvPr>
            <p:cNvSpPr txBox="1">
              <a:spLocks noChangeArrowheads="1"/>
            </p:cNvSpPr>
            <p:nvPr/>
          </p:nvSpPr>
          <p:spPr bwMode="auto">
            <a:xfrm>
              <a:off x="2684463" y="4516471"/>
              <a:ext cx="888516" cy="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1965"/>
                  </a:solidFill>
                  <a:effectLst/>
                  <a:uLnTx/>
                  <a:uFillTx/>
                  <a:latin typeface="Verdana" pitchFamily="34" charset="0"/>
                  <a:ea typeface="+mn-ea"/>
                  <a:cs typeface="Arial" charset="0"/>
                </a:rPr>
                <a:t>Pancreas</a:t>
              </a:r>
            </a:p>
          </p:txBody>
        </p:sp>
        <p:sp>
          <p:nvSpPr>
            <p:cNvPr id="37" name="TextBox 43">
              <a:extLst>
                <a:ext uri="{FF2B5EF4-FFF2-40B4-BE49-F238E27FC236}">
                  <a16:creationId xmlns:a16="http://schemas.microsoft.com/office/drawing/2014/main" id="{783C3703-34E1-4390-B027-9A7CB6007924}"/>
                </a:ext>
              </a:extLst>
            </p:cNvPr>
            <p:cNvSpPr txBox="1">
              <a:spLocks noChangeArrowheads="1"/>
            </p:cNvSpPr>
            <p:nvPr/>
          </p:nvSpPr>
          <p:spPr bwMode="auto">
            <a:xfrm>
              <a:off x="5578475" y="4516471"/>
              <a:ext cx="846336" cy="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1965"/>
                  </a:solidFill>
                  <a:effectLst/>
                  <a:uLnTx/>
                  <a:uFillTx/>
                  <a:latin typeface="Verdana" pitchFamily="34" charset="0"/>
                  <a:ea typeface="+mn-ea"/>
                  <a:cs typeface="Arial" charset="0"/>
                </a:rPr>
                <a:t>Genetics</a:t>
              </a:r>
            </a:p>
          </p:txBody>
        </p:sp>
        <p:sp>
          <p:nvSpPr>
            <p:cNvPr id="38" name="TextBox 45">
              <a:extLst>
                <a:ext uri="{FF2B5EF4-FFF2-40B4-BE49-F238E27FC236}">
                  <a16:creationId xmlns:a16="http://schemas.microsoft.com/office/drawing/2014/main" id="{0A93957A-CD12-417E-B77B-9156C531CAAD}"/>
                </a:ext>
              </a:extLst>
            </p:cNvPr>
            <p:cNvSpPr txBox="1">
              <a:spLocks noChangeArrowheads="1"/>
            </p:cNvSpPr>
            <p:nvPr/>
          </p:nvSpPr>
          <p:spPr bwMode="auto">
            <a:xfrm>
              <a:off x="6937375" y="4516471"/>
              <a:ext cx="1118026" cy="2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67" b="1" i="0" u="none" strike="noStrike" kern="1200" cap="none" spc="0" normalizeH="0" baseline="0" noProof="0" dirty="0">
                  <a:ln>
                    <a:noFill/>
                  </a:ln>
                  <a:solidFill>
                    <a:srgbClr val="001965"/>
                  </a:solidFill>
                  <a:effectLst/>
                  <a:uLnTx/>
                  <a:uFillTx/>
                  <a:latin typeface="Verdana" pitchFamily="34" charset="0"/>
                  <a:ea typeface="+mn-ea"/>
                  <a:cs typeface="Arial" charset="0"/>
                </a:rPr>
                <a:t>Medications</a:t>
              </a:r>
            </a:p>
          </p:txBody>
        </p:sp>
        <p:pic>
          <p:nvPicPr>
            <p:cNvPr id="39" name="Picture 38" descr="pancreas.png">
              <a:extLst>
                <a:ext uri="{FF2B5EF4-FFF2-40B4-BE49-F238E27FC236}">
                  <a16:creationId xmlns:a16="http://schemas.microsoft.com/office/drawing/2014/main" id="{19228257-C145-4854-BCD6-963DB229C5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3000" y="3626805"/>
              <a:ext cx="1351044" cy="845474"/>
            </a:xfrm>
            <a:prstGeom prst="rect">
              <a:avLst/>
            </a:prstGeom>
          </p:spPr>
        </p:pic>
        <p:pic>
          <p:nvPicPr>
            <p:cNvPr id="40" name="Picture 39" descr="fat_cell.png">
              <a:extLst>
                <a:ext uri="{FF2B5EF4-FFF2-40B4-BE49-F238E27FC236}">
                  <a16:creationId xmlns:a16="http://schemas.microsoft.com/office/drawing/2014/main" id="{1A9CF173-8177-43B9-9E47-525191DF36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460" y="3763285"/>
              <a:ext cx="912515" cy="720869"/>
            </a:xfrm>
            <a:prstGeom prst="rect">
              <a:avLst/>
            </a:prstGeom>
          </p:spPr>
        </p:pic>
        <p:pic>
          <p:nvPicPr>
            <p:cNvPr id="41" name="Picture 40">
              <a:extLst>
                <a:ext uri="{FF2B5EF4-FFF2-40B4-BE49-F238E27FC236}">
                  <a16:creationId xmlns:a16="http://schemas.microsoft.com/office/drawing/2014/main" id="{13863EDE-F1C5-4B9A-920E-A96E28488B4D}"/>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354005">
              <a:off x="5681052" y="3572180"/>
              <a:ext cx="748686" cy="999534"/>
            </a:xfrm>
            <a:prstGeom prst="rect">
              <a:avLst/>
            </a:prstGeom>
          </p:spPr>
        </p:pic>
        <p:pic>
          <p:nvPicPr>
            <p:cNvPr id="42" name="Picture 41">
              <a:extLst>
                <a:ext uri="{FF2B5EF4-FFF2-40B4-BE49-F238E27FC236}">
                  <a16:creationId xmlns:a16="http://schemas.microsoft.com/office/drawing/2014/main" id="{E2AB2992-5C63-418C-822C-D1368659873F}"/>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8449" y="3626805"/>
              <a:ext cx="873378" cy="873378"/>
            </a:xfrm>
            <a:prstGeom prst="rect">
              <a:avLst/>
            </a:prstGeom>
          </p:spPr>
        </p:pic>
      </p:grpSp>
      <p:grpSp>
        <p:nvGrpSpPr>
          <p:cNvPr id="43" name="Group 42">
            <a:extLst>
              <a:ext uri="{FF2B5EF4-FFF2-40B4-BE49-F238E27FC236}">
                <a16:creationId xmlns:a16="http://schemas.microsoft.com/office/drawing/2014/main" id="{17C3E826-7334-4290-81BD-604D937FC5BE}"/>
              </a:ext>
            </a:extLst>
          </p:cNvPr>
          <p:cNvGrpSpPr/>
          <p:nvPr/>
        </p:nvGrpSpPr>
        <p:grpSpPr>
          <a:xfrm>
            <a:off x="9407645" y="1329878"/>
            <a:ext cx="914484" cy="704574"/>
            <a:chOff x="5933113" y="3262026"/>
            <a:chExt cx="1172304" cy="1172304"/>
          </a:xfrm>
        </p:grpSpPr>
        <p:sp>
          <p:nvSpPr>
            <p:cNvPr id="44" name="Oval 43">
              <a:extLst>
                <a:ext uri="{FF2B5EF4-FFF2-40B4-BE49-F238E27FC236}">
                  <a16:creationId xmlns:a16="http://schemas.microsoft.com/office/drawing/2014/main" id="{51A0CFED-161A-4663-9315-67BAC1E9E455}"/>
                </a:ext>
              </a:extLst>
            </p:cNvPr>
            <p:cNvSpPr/>
            <p:nvPr/>
          </p:nvSpPr>
          <p:spPr>
            <a:xfrm>
              <a:off x="5933113" y="3262026"/>
              <a:ext cx="1172304" cy="1172304"/>
            </a:xfrm>
            <a:prstGeom prst="ellipse">
              <a:avLst/>
            </a:prstGeom>
            <a:gradFill flip="none" rotWithShape="1">
              <a:gsLst>
                <a:gs pos="80000">
                  <a:srgbClr val="83992A"/>
                </a:gs>
                <a:gs pos="0">
                  <a:srgbClr val="FFFFFF"/>
                </a:gs>
              </a:gsLst>
              <a:path path="circle">
                <a:fillToRect l="50000" t="50000" r="50000" b="50000"/>
              </a:path>
              <a:tileRect/>
            </a:gradFill>
            <a:ln w="38100" cap="flat" cmpd="sng" algn="ctr">
              <a:solidFill>
                <a:srgbClr val="212121"/>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609585" algn="l" rtl="0" fontAlgn="base">
                <a:spcBef>
                  <a:spcPct val="0"/>
                </a:spcBef>
                <a:spcAft>
                  <a:spcPct val="0"/>
                </a:spcAft>
                <a:defRPr kern="1200">
                  <a:solidFill>
                    <a:schemeClr val="tx1"/>
                  </a:solidFill>
                  <a:latin typeface="Verdana" pitchFamily="34" charset="0"/>
                  <a:ea typeface="+mn-ea"/>
                  <a:cs typeface="Arial" charset="0"/>
                </a:defRPr>
              </a:lvl2pPr>
              <a:lvl3pPr marL="1219170" algn="l" rtl="0" fontAlgn="base">
                <a:spcBef>
                  <a:spcPct val="0"/>
                </a:spcBef>
                <a:spcAft>
                  <a:spcPct val="0"/>
                </a:spcAft>
                <a:defRPr kern="1200">
                  <a:solidFill>
                    <a:schemeClr val="tx1"/>
                  </a:solidFill>
                  <a:latin typeface="Verdana" pitchFamily="34" charset="0"/>
                  <a:ea typeface="+mn-ea"/>
                  <a:cs typeface="Arial" charset="0"/>
                </a:defRPr>
              </a:lvl3pPr>
              <a:lvl4pPr marL="1828754" algn="l" rtl="0" fontAlgn="base">
                <a:spcBef>
                  <a:spcPct val="0"/>
                </a:spcBef>
                <a:spcAft>
                  <a:spcPct val="0"/>
                </a:spcAft>
                <a:defRPr kern="1200">
                  <a:solidFill>
                    <a:schemeClr val="tx1"/>
                  </a:solidFill>
                  <a:latin typeface="Verdana" pitchFamily="34" charset="0"/>
                  <a:ea typeface="+mn-ea"/>
                  <a:cs typeface="Arial" charset="0"/>
                </a:defRPr>
              </a:lvl4pPr>
              <a:lvl5pPr marL="2438339" algn="l" rtl="0" fontAlgn="base">
                <a:spcBef>
                  <a:spcPct val="0"/>
                </a:spcBef>
                <a:spcAft>
                  <a:spcPct val="0"/>
                </a:spcAft>
                <a:defRPr kern="1200">
                  <a:solidFill>
                    <a:schemeClr val="tx1"/>
                  </a:solidFill>
                  <a:latin typeface="Verdana" pitchFamily="34" charset="0"/>
                  <a:ea typeface="+mn-ea"/>
                  <a:cs typeface="Arial" charset="0"/>
                </a:defRPr>
              </a:lvl5pPr>
              <a:lvl6pPr marL="3047924" algn="l" defTabSz="1219170" rtl="0" eaLnBrk="1" latinLnBrk="0" hangingPunct="1">
                <a:defRPr kern="1200">
                  <a:solidFill>
                    <a:schemeClr val="tx1"/>
                  </a:solidFill>
                  <a:latin typeface="Verdana" pitchFamily="34" charset="0"/>
                  <a:ea typeface="+mn-ea"/>
                  <a:cs typeface="Arial" charset="0"/>
                </a:defRPr>
              </a:lvl6pPr>
              <a:lvl7pPr marL="3657509" algn="l" defTabSz="1219170" rtl="0" eaLnBrk="1" latinLnBrk="0" hangingPunct="1">
                <a:defRPr kern="1200">
                  <a:solidFill>
                    <a:schemeClr val="tx1"/>
                  </a:solidFill>
                  <a:latin typeface="Verdana" pitchFamily="34" charset="0"/>
                  <a:ea typeface="+mn-ea"/>
                  <a:cs typeface="Arial" charset="0"/>
                </a:defRPr>
              </a:lvl7pPr>
              <a:lvl8pPr marL="4267093" algn="l" defTabSz="1219170" rtl="0" eaLnBrk="1" latinLnBrk="0" hangingPunct="1">
                <a:defRPr kern="1200">
                  <a:solidFill>
                    <a:schemeClr val="tx1"/>
                  </a:solidFill>
                  <a:latin typeface="Verdana" pitchFamily="34" charset="0"/>
                  <a:ea typeface="+mn-ea"/>
                  <a:cs typeface="Arial" charset="0"/>
                </a:defRPr>
              </a:lvl8pPr>
              <a:lvl9pPr marL="4876678" algn="l" defTabSz="1219170" rtl="0" eaLnBrk="1" latinLnBrk="0" hangingPunct="1">
                <a:defRPr kern="1200">
                  <a:solidFill>
                    <a:schemeClr val="tx1"/>
                  </a:solidFill>
                  <a:latin typeface="Verdana" pitchFamily="34"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pic>
          <p:nvPicPr>
            <p:cNvPr id="45" name="Picture 44">
              <a:extLst>
                <a:ext uri="{FF2B5EF4-FFF2-40B4-BE49-F238E27FC236}">
                  <a16:creationId xmlns:a16="http://schemas.microsoft.com/office/drawing/2014/main" id="{069A5998-9DC1-4F55-AFFA-E3892D09AD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0667" y="3315956"/>
              <a:ext cx="929140" cy="1003175"/>
            </a:xfrm>
            <a:prstGeom prst="rect">
              <a:avLst/>
            </a:prstGeom>
            <a:effectLst>
              <a:outerShdw blurRad="53975" dir="2700000" sx="102000" sy="102000" algn="tl" rotWithShape="0">
                <a:sysClr val="window" lastClr="FFFFFF"/>
              </a:outerShdw>
            </a:effectLst>
          </p:spPr>
        </p:pic>
      </p:grpSp>
      <p:sp>
        <p:nvSpPr>
          <p:cNvPr id="46" name="Rectangle 45">
            <a:extLst>
              <a:ext uri="{FF2B5EF4-FFF2-40B4-BE49-F238E27FC236}">
                <a16:creationId xmlns:a16="http://schemas.microsoft.com/office/drawing/2014/main" id="{66B64A32-D531-4138-8797-66C98E170A80}"/>
              </a:ext>
            </a:extLst>
          </p:cNvPr>
          <p:cNvSpPr/>
          <p:nvPr/>
        </p:nvSpPr>
        <p:spPr>
          <a:xfrm>
            <a:off x="0" y="363027"/>
            <a:ext cx="12123946" cy="502702"/>
          </a:xfrm>
          <a:prstGeom prst="rect">
            <a:avLst/>
          </a:prstGeom>
        </p:spPr>
        <p:txBody>
          <a:bodyPr wrap="square">
            <a:spAutoFit/>
          </a:bodyPr>
          <a:lstStyle/>
          <a:p>
            <a:r>
              <a:rPr lang="en-GB" sz="4000" b="1" baseline="30000" dirty="0">
                <a:solidFill>
                  <a:srgbClr val="001965"/>
                </a:solidFill>
              </a:rPr>
              <a:t>Obesity: a complex, multifactorial disease: Adaptive mechanisms protect weight gain</a:t>
            </a:r>
          </a:p>
        </p:txBody>
      </p:sp>
      <p:sp>
        <p:nvSpPr>
          <p:cNvPr id="49" name="TextBox 48">
            <a:extLst>
              <a:ext uri="{FF2B5EF4-FFF2-40B4-BE49-F238E27FC236}">
                <a16:creationId xmlns:a16="http://schemas.microsoft.com/office/drawing/2014/main" id="{4F7F5B4C-A23D-49FE-9B3C-9BE842C52FFE}"/>
              </a:ext>
            </a:extLst>
          </p:cNvPr>
          <p:cNvSpPr txBox="1"/>
          <p:nvPr/>
        </p:nvSpPr>
        <p:spPr>
          <a:xfrm>
            <a:off x="1705134" y="1061330"/>
            <a:ext cx="2577885" cy="369332"/>
          </a:xfrm>
          <a:prstGeom prst="rect">
            <a:avLst/>
          </a:prstGeom>
          <a:noFill/>
          <a:ln>
            <a:solidFill>
              <a:schemeClr val="tx1"/>
            </a:solidFill>
            <a:prstDash val="sysDot"/>
          </a:ln>
        </p:spPr>
        <p:txBody>
          <a:bodyPr wrap="none" rtlCol="0">
            <a:spAutoFit/>
          </a:bodyPr>
          <a:lstStyle/>
          <a:p>
            <a:r>
              <a:rPr lang="en-US" b="1" dirty="0">
                <a:solidFill>
                  <a:srgbClr val="C00000"/>
                </a:solidFill>
              </a:rPr>
              <a:t>A CALORIE IS A CALORIE  </a:t>
            </a:r>
            <a:endParaRPr lang="en-GB" b="1" dirty="0">
              <a:solidFill>
                <a:srgbClr val="C00000"/>
              </a:solidFill>
            </a:endParaRPr>
          </a:p>
        </p:txBody>
      </p:sp>
    </p:spTree>
    <p:extLst>
      <p:ext uri="{BB962C8B-B14F-4D97-AF65-F5344CB8AC3E}">
        <p14:creationId xmlns:p14="http://schemas.microsoft.com/office/powerpoint/2010/main" val="40801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FCB4-8F4D-4CB3-AD74-5DB935E8283E}"/>
              </a:ext>
            </a:extLst>
          </p:cNvPr>
          <p:cNvSpPr>
            <a:spLocks noGrp="1"/>
          </p:cNvSpPr>
          <p:nvPr>
            <p:ph type="title"/>
          </p:nvPr>
        </p:nvSpPr>
        <p:spPr/>
        <p:txBody>
          <a:bodyPr/>
          <a:lstStyle/>
          <a:p>
            <a:r>
              <a:rPr lang="en-US" b="1" dirty="0"/>
              <a:t>Step 4 : </a:t>
            </a:r>
            <a:r>
              <a:rPr lang="en-US" b="1" dirty="0" err="1"/>
              <a:t>Mr</a:t>
            </a:r>
            <a:r>
              <a:rPr lang="en-US" b="1" dirty="0"/>
              <a:t> TK</a:t>
            </a:r>
            <a:endParaRPr lang="en-GB" b="1" dirty="0"/>
          </a:p>
        </p:txBody>
      </p:sp>
      <p:sp>
        <p:nvSpPr>
          <p:cNvPr id="3" name="Content Placeholder 2">
            <a:extLst>
              <a:ext uri="{FF2B5EF4-FFF2-40B4-BE49-F238E27FC236}">
                <a16:creationId xmlns:a16="http://schemas.microsoft.com/office/drawing/2014/main" id="{0D5A63B8-40B7-4A70-A520-F523154145B5}"/>
              </a:ext>
            </a:extLst>
          </p:cNvPr>
          <p:cNvSpPr>
            <a:spLocks noGrp="1"/>
          </p:cNvSpPr>
          <p:nvPr>
            <p:ph idx="1"/>
          </p:nvPr>
        </p:nvSpPr>
        <p:spPr/>
        <p:txBody>
          <a:bodyPr/>
          <a:lstStyle/>
          <a:p>
            <a:r>
              <a:rPr lang="en-US" dirty="0"/>
              <a:t>Review at 4 weeks – overnight fasting glucose averages 6mmol/L – reported early morning hypo, before evening meal 8mmol/L. Checked BP 120/64mmHg. On NoVo mix 30 20units AM and 20units PM. Weight 140kgs. Starting to feel more hungry compared to the first week. </a:t>
            </a:r>
          </a:p>
          <a:p>
            <a:pPr marL="0" indent="0">
              <a:buNone/>
            </a:pPr>
            <a:r>
              <a:rPr lang="en-US" dirty="0"/>
              <a:t>  Action – </a:t>
            </a:r>
            <a:r>
              <a:rPr lang="en-US" sz="2400" dirty="0"/>
              <a:t>Advised to reduce dose further to 18units AM and 16units PM.</a:t>
            </a:r>
          </a:p>
          <a:p>
            <a:pPr marL="0" indent="0">
              <a:buNone/>
            </a:pPr>
            <a:r>
              <a:rPr lang="en-US" sz="2400" dirty="0"/>
              <a:t>                     Stop Dapagliflozin</a:t>
            </a:r>
          </a:p>
          <a:p>
            <a:pPr marL="0" indent="0">
              <a:buNone/>
            </a:pPr>
            <a:r>
              <a:rPr lang="en-US" sz="2400" dirty="0"/>
              <a:t>                     Reduce the dose of Amlodipine to 5mgs OD</a:t>
            </a:r>
          </a:p>
          <a:p>
            <a:pPr marL="0" indent="0">
              <a:buNone/>
            </a:pPr>
            <a:r>
              <a:rPr lang="en-US" sz="2400" dirty="0"/>
              <a:t>                     Increase the dose of </a:t>
            </a:r>
            <a:r>
              <a:rPr lang="en-US" sz="2400" dirty="0" err="1"/>
              <a:t>Mounjaro</a:t>
            </a:r>
            <a:r>
              <a:rPr lang="en-US" sz="2400" dirty="0"/>
              <a:t> to 5mgs SC OW</a:t>
            </a:r>
          </a:p>
          <a:p>
            <a:pPr marL="0" indent="0">
              <a:buNone/>
            </a:pPr>
            <a:endParaRPr lang="en-GB" sz="2400" dirty="0"/>
          </a:p>
        </p:txBody>
      </p:sp>
    </p:spTree>
    <p:extLst>
      <p:ext uri="{BB962C8B-B14F-4D97-AF65-F5344CB8AC3E}">
        <p14:creationId xmlns:p14="http://schemas.microsoft.com/office/powerpoint/2010/main" val="3260324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07BB-8308-4EB5-83E8-15CDDFD75DA5}"/>
              </a:ext>
            </a:extLst>
          </p:cNvPr>
          <p:cNvSpPr>
            <a:spLocks noGrp="1"/>
          </p:cNvSpPr>
          <p:nvPr>
            <p:ph type="title"/>
          </p:nvPr>
        </p:nvSpPr>
        <p:spPr/>
        <p:txBody>
          <a:bodyPr/>
          <a:lstStyle/>
          <a:p>
            <a:r>
              <a:rPr lang="en-US" b="1" dirty="0"/>
              <a:t>Step 4: </a:t>
            </a:r>
            <a:r>
              <a:rPr lang="en-US" b="1" dirty="0" err="1"/>
              <a:t>Mr</a:t>
            </a:r>
            <a:r>
              <a:rPr lang="en-US" b="1" dirty="0"/>
              <a:t> AK Week 8</a:t>
            </a:r>
            <a:endParaRPr lang="en-GB" b="1" dirty="0"/>
          </a:p>
        </p:txBody>
      </p:sp>
      <p:sp>
        <p:nvSpPr>
          <p:cNvPr id="3" name="Content Placeholder 2">
            <a:extLst>
              <a:ext uri="{FF2B5EF4-FFF2-40B4-BE49-F238E27FC236}">
                <a16:creationId xmlns:a16="http://schemas.microsoft.com/office/drawing/2014/main" id="{30CB107A-3FAE-47DE-ADE1-907018E8CD82}"/>
              </a:ext>
            </a:extLst>
          </p:cNvPr>
          <p:cNvSpPr>
            <a:spLocks noGrp="1"/>
          </p:cNvSpPr>
          <p:nvPr>
            <p:ph idx="1"/>
          </p:nvPr>
        </p:nvSpPr>
        <p:spPr/>
        <p:txBody>
          <a:bodyPr>
            <a:normAutofit lnSpcReduction="10000"/>
          </a:bodyPr>
          <a:lstStyle/>
          <a:p>
            <a:r>
              <a:rPr lang="en-US" dirty="0"/>
              <a:t>Review at 4 weeks – overnight fasting glucose averages 5.9mmol/L. Before evening meal 7mmol/L Checked BP 128/66mmHg. On NoVo mix 30 18units AM and 16units PM. Weight 137kgs. Slight nausea – manageable, constipated(laxatives prescribed), indigestion – no abdominal pain – PRN PPI Prescribed. LFTs requested.</a:t>
            </a:r>
          </a:p>
          <a:p>
            <a:pPr marL="0" indent="0">
              <a:buNone/>
            </a:pPr>
            <a:r>
              <a:rPr lang="en-US" dirty="0"/>
              <a:t>     </a:t>
            </a:r>
          </a:p>
          <a:p>
            <a:pPr marL="0" indent="0">
              <a:buNone/>
            </a:pPr>
            <a:r>
              <a:rPr lang="en-US" dirty="0"/>
              <a:t>Action: Continue same dose of </a:t>
            </a:r>
            <a:r>
              <a:rPr lang="en-US" dirty="0" err="1"/>
              <a:t>Mounjaro</a:t>
            </a:r>
            <a:r>
              <a:rPr lang="en-US" dirty="0"/>
              <a:t> 5mgs SC OW</a:t>
            </a:r>
          </a:p>
          <a:p>
            <a:pPr marL="0" indent="0">
              <a:buNone/>
            </a:pPr>
            <a:r>
              <a:rPr lang="en-US" dirty="0"/>
              <a:t>               Reduce AM </a:t>
            </a:r>
            <a:r>
              <a:rPr lang="en-US" dirty="0" err="1"/>
              <a:t>Novomix</a:t>
            </a:r>
            <a:r>
              <a:rPr lang="en-US" dirty="0"/>
              <a:t> to 16units AM and PM to 14units PM</a:t>
            </a:r>
          </a:p>
          <a:p>
            <a:pPr marL="0" indent="0">
              <a:buNone/>
            </a:pPr>
            <a:r>
              <a:rPr lang="en-US" dirty="0"/>
              <a:t>               PRN Laxatives</a:t>
            </a:r>
          </a:p>
          <a:p>
            <a:pPr marL="0" indent="0">
              <a:buNone/>
            </a:pPr>
            <a:r>
              <a:rPr lang="en-US" dirty="0"/>
              <a:t>               PRN PPI; Request LFTs</a:t>
            </a:r>
            <a:endParaRPr lang="en-GB" dirty="0"/>
          </a:p>
        </p:txBody>
      </p:sp>
    </p:spTree>
    <p:extLst>
      <p:ext uri="{BB962C8B-B14F-4D97-AF65-F5344CB8AC3E}">
        <p14:creationId xmlns:p14="http://schemas.microsoft.com/office/powerpoint/2010/main" val="2446426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11BD-6093-4F61-9E7F-6BA8A8A7D263}"/>
              </a:ext>
            </a:extLst>
          </p:cNvPr>
          <p:cNvSpPr>
            <a:spLocks noGrp="1"/>
          </p:cNvSpPr>
          <p:nvPr>
            <p:ph type="title"/>
          </p:nvPr>
        </p:nvSpPr>
        <p:spPr/>
        <p:txBody>
          <a:bodyPr/>
          <a:lstStyle/>
          <a:p>
            <a:r>
              <a:rPr lang="en-US" b="1" dirty="0"/>
              <a:t>Step 4 – 4 weekly reviews up to 12months</a:t>
            </a:r>
            <a:endParaRPr lang="en-GB" b="1" dirty="0"/>
          </a:p>
        </p:txBody>
      </p:sp>
      <p:sp>
        <p:nvSpPr>
          <p:cNvPr id="3" name="Content Placeholder 2">
            <a:extLst>
              <a:ext uri="{FF2B5EF4-FFF2-40B4-BE49-F238E27FC236}">
                <a16:creationId xmlns:a16="http://schemas.microsoft.com/office/drawing/2014/main" id="{AFE78784-19D3-4981-A30B-64E1980F90D3}"/>
              </a:ext>
            </a:extLst>
          </p:cNvPr>
          <p:cNvSpPr>
            <a:spLocks noGrp="1"/>
          </p:cNvSpPr>
          <p:nvPr>
            <p:ph idx="1"/>
          </p:nvPr>
        </p:nvSpPr>
        <p:spPr/>
        <p:txBody>
          <a:bodyPr/>
          <a:lstStyle/>
          <a:p>
            <a:r>
              <a:rPr lang="en-US" dirty="0"/>
              <a:t>Measure weight, calculate BMI, calculate percentage weight loss from baseline,  measure  BP, Review glucose profile.</a:t>
            </a:r>
          </a:p>
          <a:p>
            <a:r>
              <a:rPr lang="en-US" dirty="0"/>
              <a:t>Review diet, physical activity, engagement with wrap around care, any psychological issue, consider OTC vitamin and mineral supplement.</a:t>
            </a:r>
          </a:p>
          <a:p>
            <a:r>
              <a:rPr lang="en-US" dirty="0"/>
              <a:t>Review medications </a:t>
            </a:r>
          </a:p>
          <a:p>
            <a:r>
              <a:rPr lang="en-US" dirty="0"/>
              <a:t>Titrate dose according to rate of weight loss, aiming to minimize accelerated weight loss, guided by tolerance and side effects</a:t>
            </a:r>
          </a:p>
          <a:p>
            <a:r>
              <a:rPr lang="en-US" dirty="0"/>
              <a:t>Titrate to the maximum tolerated dose</a:t>
            </a:r>
          </a:p>
          <a:p>
            <a:r>
              <a:rPr lang="en-US" dirty="0"/>
              <a:t>Review at 6months on the maximum tolerated dose , review bloods </a:t>
            </a:r>
          </a:p>
          <a:p>
            <a:endParaRPr lang="en-GB" dirty="0"/>
          </a:p>
        </p:txBody>
      </p:sp>
    </p:spTree>
    <p:extLst>
      <p:ext uri="{BB962C8B-B14F-4D97-AF65-F5344CB8AC3E}">
        <p14:creationId xmlns:p14="http://schemas.microsoft.com/office/powerpoint/2010/main" val="301993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98E30-B480-4649-AD6A-FC14A44AD849}"/>
              </a:ext>
            </a:extLst>
          </p:cNvPr>
          <p:cNvSpPr>
            <a:spLocks noGrp="1"/>
          </p:cNvSpPr>
          <p:nvPr>
            <p:ph type="title"/>
          </p:nvPr>
        </p:nvSpPr>
        <p:spPr>
          <a:xfrm>
            <a:off x="838200" y="172620"/>
            <a:ext cx="10515600" cy="1325563"/>
          </a:xfrm>
        </p:spPr>
        <p:txBody>
          <a:bodyPr/>
          <a:lstStyle/>
          <a:p>
            <a:r>
              <a:rPr lang="en-US" b="1" dirty="0"/>
              <a:t>Step 5 – Year 2</a:t>
            </a:r>
            <a:endParaRPr lang="en-GB" b="1" dirty="0"/>
          </a:p>
        </p:txBody>
      </p:sp>
      <p:sp>
        <p:nvSpPr>
          <p:cNvPr id="3" name="Content Placeholder 2">
            <a:extLst>
              <a:ext uri="{FF2B5EF4-FFF2-40B4-BE49-F238E27FC236}">
                <a16:creationId xmlns:a16="http://schemas.microsoft.com/office/drawing/2014/main" id="{9B541246-FE86-4B38-959D-207BF38CCD73}"/>
              </a:ext>
            </a:extLst>
          </p:cNvPr>
          <p:cNvSpPr>
            <a:spLocks noGrp="1"/>
          </p:cNvSpPr>
          <p:nvPr>
            <p:ph idx="1"/>
          </p:nvPr>
        </p:nvSpPr>
        <p:spPr>
          <a:xfrm>
            <a:off x="240632" y="1588168"/>
            <a:ext cx="11646568" cy="5005137"/>
          </a:xfrm>
        </p:spPr>
        <p:txBody>
          <a:bodyPr>
            <a:noAutofit/>
          </a:bodyPr>
          <a:lstStyle/>
          <a:p>
            <a:pPr>
              <a:buFont typeface="Wingdings" panose="05000000000000000000" pitchFamily="2" charset="2"/>
              <a:buChar char="q"/>
            </a:pPr>
            <a:r>
              <a:rPr lang="en-US" sz="4000" dirty="0"/>
              <a:t>Most weight loss occur in the first year – often in the first 6 months.</a:t>
            </a:r>
          </a:p>
          <a:p>
            <a:pPr>
              <a:buFont typeface="Wingdings" panose="05000000000000000000" pitchFamily="2" charset="2"/>
              <a:buChar char="q"/>
            </a:pPr>
            <a:r>
              <a:rPr lang="en-US" sz="4000" dirty="0"/>
              <a:t>In the 2</a:t>
            </a:r>
            <a:r>
              <a:rPr lang="en-US" sz="4000" baseline="30000" dirty="0"/>
              <a:t>nd</a:t>
            </a:r>
            <a:r>
              <a:rPr lang="en-US" sz="4000" dirty="0"/>
              <a:t> Year review at 3 months, 6months, 9 months and 12months.</a:t>
            </a:r>
          </a:p>
          <a:p>
            <a:pPr>
              <a:buFont typeface="Wingdings" panose="05000000000000000000" pitchFamily="2" charset="2"/>
              <a:buChar char="q"/>
            </a:pPr>
            <a:r>
              <a:rPr lang="en-US" sz="4000" dirty="0"/>
              <a:t>Begin focusing on weight maintenance strategies in year 2 , in preparation for stopping </a:t>
            </a:r>
            <a:r>
              <a:rPr lang="en-US" sz="4000" dirty="0" err="1"/>
              <a:t>Tirzepatide</a:t>
            </a:r>
            <a:r>
              <a:rPr lang="en-US" sz="4000" dirty="0"/>
              <a:t> at 24months.</a:t>
            </a:r>
          </a:p>
          <a:p>
            <a:pPr>
              <a:buFont typeface="Wingdings" panose="05000000000000000000" pitchFamily="2" charset="2"/>
              <a:buChar char="q"/>
            </a:pPr>
            <a:r>
              <a:rPr lang="en-US" sz="4000" dirty="0"/>
              <a:t>Weight loss maintenance strategy</a:t>
            </a:r>
            <a:endParaRPr lang="en-GB" sz="4000" dirty="0"/>
          </a:p>
        </p:txBody>
      </p:sp>
    </p:spTree>
    <p:extLst>
      <p:ext uri="{BB962C8B-B14F-4D97-AF65-F5344CB8AC3E}">
        <p14:creationId xmlns:p14="http://schemas.microsoft.com/office/powerpoint/2010/main" val="22071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D4487-6721-772D-B079-EF4C50BF9B1D}"/>
              </a:ext>
            </a:extLst>
          </p:cNvPr>
          <p:cNvPicPr>
            <a:picLocks noChangeAspect="1"/>
          </p:cNvPicPr>
          <p:nvPr/>
        </p:nvPicPr>
        <p:blipFill>
          <a:blip r:embed="rId2"/>
          <a:stretch>
            <a:fillRect/>
          </a:stretch>
        </p:blipFill>
        <p:spPr>
          <a:xfrm>
            <a:off x="1098621" y="68263"/>
            <a:ext cx="9994758" cy="6721475"/>
          </a:xfrm>
          <a:prstGeom prst="rect">
            <a:avLst/>
          </a:prstGeom>
          <a:noFill/>
        </p:spPr>
      </p:pic>
    </p:spTree>
    <p:extLst>
      <p:ext uri="{BB962C8B-B14F-4D97-AF65-F5344CB8AC3E}">
        <p14:creationId xmlns:p14="http://schemas.microsoft.com/office/powerpoint/2010/main" val="2654050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AAD4-96C3-4A54-A693-D96FDB86E3F0}"/>
              </a:ext>
            </a:extLst>
          </p:cNvPr>
          <p:cNvSpPr>
            <a:spLocks noGrp="1"/>
          </p:cNvSpPr>
          <p:nvPr>
            <p:ph type="title"/>
          </p:nvPr>
        </p:nvSpPr>
        <p:spPr>
          <a:xfrm>
            <a:off x="838200" y="0"/>
            <a:ext cx="10515600" cy="1325563"/>
          </a:xfrm>
        </p:spPr>
        <p:txBody>
          <a:bodyPr/>
          <a:lstStyle/>
          <a:p>
            <a:r>
              <a:rPr lang="en-GB" b="1" dirty="0"/>
              <a:t>Practical guide for </a:t>
            </a:r>
            <a:r>
              <a:rPr lang="en-GB" b="1" dirty="0" err="1"/>
              <a:t>Tirzepatide</a:t>
            </a:r>
            <a:r>
              <a:rPr lang="en-GB" b="1" dirty="0"/>
              <a:t> dose titration</a:t>
            </a:r>
          </a:p>
        </p:txBody>
      </p:sp>
      <p:sp>
        <p:nvSpPr>
          <p:cNvPr id="3" name="Content Placeholder 2">
            <a:extLst>
              <a:ext uri="{FF2B5EF4-FFF2-40B4-BE49-F238E27FC236}">
                <a16:creationId xmlns:a16="http://schemas.microsoft.com/office/drawing/2014/main" id="{CEDCE927-C05D-498C-8002-8C602196CC34}"/>
              </a:ext>
            </a:extLst>
          </p:cNvPr>
          <p:cNvSpPr>
            <a:spLocks noGrp="1"/>
          </p:cNvSpPr>
          <p:nvPr>
            <p:ph idx="1"/>
          </p:nvPr>
        </p:nvSpPr>
        <p:spPr>
          <a:xfrm>
            <a:off x="103239" y="988142"/>
            <a:ext cx="12088761" cy="5869858"/>
          </a:xfrm>
        </p:spPr>
        <p:txBody>
          <a:bodyPr>
            <a:normAutofit fontScale="77500" lnSpcReduction="20000"/>
          </a:bodyPr>
          <a:lstStyle/>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Start low (tolerability first): 2.5 mg once weekly for 4 weeks in GLP‑1- naïve  patients  - this dose is for GI tolerance, not efficacy.</a:t>
            </a:r>
            <a:endParaRPr lang="en-US" sz="2900" dirty="0"/>
          </a:p>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If previously on GLP‑1: consider starting at 5 mg weekly only if previously well‑tolerated; still no faster than +2.5 mg every ≥4 weeks, </a:t>
            </a:r>
            <a:r>
              <a:rPr lang="en-US" sz="2900" dirty="0" err="1">
                <a:solidFill>
                  <a:srgbClr val="1A1A1A"/>
                </a:solidFill>
                <a:ea typeface="Calibri" pitchFamily="34" charset="-122"/>
                <a:cs typeface="Calibri" pitchFamily="34" charset="-120"/>
              </a:rPr>
              <a:t>individualise</a:t>
            </a:r>
            <a:r>
              <a:rPr lang="en-US" sz="2900" dirty="0">
                <a:solidFill>
                  <a:srgbClr val="1A1A1A"/>
                </a:solidFill>
                <a:ea typeface="Calibri" pitchFamily="34" charset="-122"/>
                <a:cs typeface="Calibri" pitchFamily="34" charset="-120"/>
              </a:rPr>
              <a:t> for age/frailty/comorbidity.</a:t>
            </a:r>
            <a:endParaRPr lang="en-US" sz="2900" dirty="0"/>
          </a:p>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Standard titration: increase +2.5 mg every ≥4 weeks (2.5 → 5 → 7.5 → 10 → 12.5 → 15 mg); pause/hold if nausea/vomiting/</a:t>
            </a:r>
            <a:r>
              <a:rPr lang="en-US" sz="2900" dirty="0" err="1">
                <a:solidFill>
                  <a:srgbClr val="1A1A1A"/>
                </a:solidFill>
                <a:ea typeface="Calibri" pitchFamily="34" charset="-122"/>
                <a:cs typeface="Calibri" pitchFamily="34" charset="-120"/>
              </a:rPr>
              <a:t>diarrhoea</a:t>
            </a:r>
            <a:r>
              <a:rPr lang="en-US" sz="2900" dirty="0">
                <a:solidFill>
                  <a:srgbClr val="1A1A1A"/>
                </a:solidFill>
                <a:ea typeface="Calibri" pitchFamily="34" charset="-122"/>
                <a:cs typeface="Calibri" pitchFamily="34" charset="-120"/>
              </a:rPr>
              <a:t> and only escalate when stable/mild.</a:t>
            </a:r>
          </a:p>
          <a:p>
            <a:pPr>
              <a:lnSpc>
                <a:spcPct val="115000"/>
              </a:lnSpc>
              <a:buSzPct val="100000"/>
              <a:buFont typeface="Wingdings" panose="05000000000000000000" pitchFamily="2" charset="2"/>
              <a:buChar char="q"/>
            </a:pPr>
            <a:r>
              <a:rPr lang="en-US" sz="2900" dirty="0"/>
              <a:t>Also consider remaining on the same dose if rate of weight loss is more than 2pounds i.e. 1kg a week</a:t>
            </a:r>
          </a:p>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Safe weight‑loss rate: aim ≤1 kg/week (frail/older adults ~0.5 kg/week) to reduce sarcopenia, falls and malnutrition risk.</a:t>
            </a:r>
            <a:endParaRPr lang="en-US" sz="2900" dirty="0"/>
          </a:p>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Rapid loss = review trigger: &gt;2 kg/week for 4 weeks → assess intake restriction, dehydration, GI pathology, malignancy/endocrine disease; pause escalation or down‑titrate.</a:t>
            </a:r>
            <a:endParaRPr lang="en-US" sz="2900" dirty="0"/>
          </a:p>
          <a:p>
            <a:pPr>
              <a:lnSpc>
                <a:spcPct val="115000"/>
              </a:lnSpc>
              <a:buSzPct val="100000"/>
              <a:buFont typeface="Wingdings" panose="05000000000000000000" pitchFamily="2" charset="2"/>
              <a:buChar char="q"/>
            </a:pPr>
            <a:r>
              <a:rPr lang="en-US" sz="2900" dirty="0">
                <a:solidFill>
                  <a:srgbClr val="1A1A1A"/>
                </a:solidFill>
                <a:ea typeface="Calibri" pitchFamily="34" charset="-122"/>
                <a:cs typeface="Calibri" pitchFamily="34" charset="-120"/>
              </a:rPr>
              <a:t>Manage GI + protect nutrition: small frequent meals; avoid fatty/greasy foods, large volumes, alcohol/fizz; short‑term symptom meds if needed; reinforce protein + resistance exercise and consider multivitamin if low intake/frailty risk.</a:t>
            </a:r>
            <a:endParaRPr lang="en-US" sz="2900" dirty="0"/>
          </a:p>
          <a:p>
            <a:endParaRPr lang="en-GB" dirty="0"/>
          </a:p>
        </p:txBody>
      </p:sp>
    </p:spTree>
    <p:extLst>
      <p:ext uri="{BB962C8B-B14F-4D97-AF65-F5344CB8AC3E}">
        <p14:creationId xmlns:p14="http://schemas.microsoft.com/office/powerpoint/2010/main" val="2679186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80D151A-D496-41C6-8FB9-D2CD9DBBF0E5}"/>
              </a:ext>
            </a:extLst>
          </p:cNvPr>
          <p:cNvGraphicFramePr>
            <a:graphicFrameLocks noGrp="1"/>
          </p:cNvGraphicFramePr>
          <p:nvPr/>
        </p:nvGraphicFramePr>
        <p:xfrm>
          <a:off x="709864" y="962526"/>
          <a:ext cx="11032956" cy="5209676"/>
        </p:xfrm>
        <a:graphic>
          <a:graphicData uri="http://schemas.openxmlformats.org/drawingml/2006/table">
            <a:tbl>
              <a:tblPr/>
              <a:tblGrid>
                <a:gridCol w="3677652">
                  <a:extLst>
                    <a:ext uri="{9D8B030D-6E8A-4147-A177-3AD203B41FA5}">
                      <a16:colId xmlns:a16="http://schemas.microsoft.com/office/drawing/2014/main" val="2885507003"/>
                    </a:ext>
                  </a:extLst>
                </a:gridCol>
                <a:gridCol w="3677652">
                  <a:extLst>
                    <a:ext uri="{9D8B030D-6E8A-4147-A177-3AD203B41FA5}">
                      <a16:colId xmlns:a16="http://schemas.microsoft.com/office/drawing/2014/main" val="390898337"/>
                    </a:ext>
                  </a:extLst>
                </a:gridCol>
                <a:gridCol w="3677652">
                  <a:extLst>
                    <a:ext uri="{9D8B030D-6E8A-4147-A177-3AD203B41FA5}">
                      <a16:colId xmlns:a16="http://schemas.microsoft.com/office/drawing/2014/main" val="3439321087"/>
                    </a:ext>
                  </a:extLst>
                </a:gridCol>
              </a:tblGrid>
              <a:tr h="381861">
                <a:tc>
                  <a:txBody>
                    <a:bodyPr/>
                    <a:lstStyle/>
                    <a:p>
                      <a:pPr algn="l"/>
                      <a:r>
                        <a:rPr lang="en-GB" sz="1300" b="1">
                          <a:effectLst/>
                        </a:rPr>
                        <a:t>Food</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sz="1300" b="1">
                          <a:effectLst/>
                        </a:rPr>
                        <a:t>Portion Size</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sz="1300" b="1">
                          <a:effectLst/>
                        </a:rPr>
                        <a:t>Protein (approx.)</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410537245"/>
                  </a:ext>
                </a:extLst>
              </a:tr>
              <a:tr h="381861">
                <a:tc>
                  <a:txBody>
                    <a:bodyPr/>
                    <a:lstStyle/>
                    <a:p>
                      <a:pPr algn="l"/>
                      <a:r>
                        <a:rPr lang="en-GB" sz="1300">
                          <a:effectLst/>
                        </a:rPr>
                        <a:t>Grilled chicken breast</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3 oz (85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26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5597581"/>
                  </a:ext>
                </a:extLst>
              </a:tr>
              <a:tr h="381861">
                <a:tc>
                  <a:txBody>
                    <a:bodyPr/>
                    <a:lstStyle/>
                    <a:p>
                      <a:pPr algn="l"/>
                      <a:r>
                        <a:rPr lang="en-GB" sz="1300">
                          <a:effectLst/>
                        </a:rPr>
                        <a:t>Cooked salmon</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3.5 oz (100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22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33561587"/>
                  </a:ext>
                </a:extLst>
              </a:tr>
              <a:tr h="381861">
                <a:tc>
                  <a:txBody>
                    <a:bodyPr/>
                    <a:lstStyle/>
                    <a:p>
                      <a:pPr algn="l"/>
                      <a:r>
                        <a:rPr lang="en-GB" sz="1300">
                          <a:effectLst/>
                        </a:rPr>
                        <a:t>Canned tuna</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½ cup (115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54558621"/>
                  </a:ext>
                </a:extLst>
              </a:tr>
              <a:tr h="381861">
                <a:tc>
                  <a:txBody>
                    <a:bodyPr/>
                    <a:lstStyle/>
                    <a:p>
                      <a:pPr algn="l"/>
                      <a:r>
                        <a:rPr lang="en-GB" sz="1300">
                          <a:effectLst/>
                        </a:rPr>
                        <a:t>Extra-firm tofu</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 cup (150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16384452"/>
                  </a:ext>
                </a:extLst>
              </a:tr>
              <a:tr h="381861">
                <a:tc>
                  <a:txBody>
                    <a:bodyPr/>
                    <a:lstStyle/>
                    <a:p>
                      <a:pPr algn="l"/>
                      <a:r>
                        <a:rPr lang="en-GB" sz="1300">
                          <a:effectLst/>
                        </a:rPr>
                        <a:t>Greek yogurt (plain, nonfat)</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7 oz (200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18–20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38747103"/>
                  </a:ext>
                </a:extLst>
              </a:tr>
              <a:tr h="381861">
                <a:tc>
                  <a:txBody>
                    <a:bodyPr/>
                    <a:lstStyle/>
                    <a:p>
                      <a:pPr algn="l"/>
                      <a:r>
                        <a:rPr lang="en-GB" sz="1300">
                          <a:effectLst/>
                        </a:rPr>
                        <a:t>Cottage cheese (low-fat)</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¾ cup (180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20–22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260797166"/>
                  </a:ext>
                </a:extLst>
              </a:tr>
              <a:tr h="381861">
                <a:tc>
                  <a:txBody>
                    <a:bodyPr/>
                    <a:lstStyle/>
                    <a:p>
                      <a:pPr algn="l"/>
                      <a:r>
                        <a:rPr lang="en-GB" sz="1300">
                          <a:effectLst/>
                        </a:rPr>
                        <a:t>Lean ground beef (90% lean)</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3 oz (85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22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912138278"/>
                  </a:ext>
                </a:extLst>
              </a:tr>
              <a:tr h="381861">
                <a:tc>
                  <a:txBody>
                    <a:bodyPr/>
                    <a:lstStyle/>
                    <a:p>
                      <a:pPr algn="l"/>
                      <a:r>
                        <a:rPr lang="en-GB" sz="1300">
                          <a:effectLst/>
                        </a:rPr>
                        <a:t>Pork tenderloin</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3 oz (85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22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27735021"/>
                  </a:ext>
                </a:extLst>
              </a:tr>
              <a:tr h="381861">
                <a:tc>
                  <a:txBody>
                    <a:bodyPr/>
                    <a:lstStyle/>
                    <a:p>
                      <a:pPr algn="l"/>
                      <a:r>
                        <a:rPr lang="en-GB" sz="1300">
                          <a:effectLst/>
                        </a:rPr>
                        <a:t>Tempeh</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3 oz (85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16–20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87902307"/>
                  </a:ext>
                </a:extLst>
              </a:tr>
              <a:tr h="381861">
                <a:tc>
                  <a:txBody>
                    <a:bodyPr/>
                    <a:lstStyle/>
                    <a:p>
                      <a:pPr algn="l"/>
                      <a:r>
                        <a:rPr lang="en-GB" sz="1300">
                          <a:effectLst/>
                        </a:rPr>
                        <a:t>Cooked lentils</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 cup (200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18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82738034"/>
                  </a:ext>
                </a:extLst>
              </a:tr>
              <a:tr h="381861">
                <a:tc>
                  <a:txBody>
                    <a:bodyPr/>
                    <a:lstStyle/>
                    <a:p>
                      <a:pPr algn="l"/>
                      <a:r>
                        <a:rPr lang="en-GB" sz="1300">
                          <a:effectLst/>
                        </a:rPr>
                        <a:t>Seitan (wheat protein)</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 oz (30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~21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048662292"/>
                  </a:ext>
                </a:extLst>
              </a:tr>
              <a:tr h="627344">
                <a:tc>
                  <a:txBody>
                    <a:bodyPr/>
                    <a:lstStyle/>
                    <a:p>
                      <a:pPr algn="l"/>
                      <a:r>
                        <a:rPr lang="en-GB" sz="1300">
                          <a:effectLst/>
                        </a:rPr>
                        <a:t>Protein powder (whey or plant-based)</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a:effectLst/>
                        </a:rPr>
                        <a:t>1 scoop (25–30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sz="1300" dirty="0">
                          <a:effectLst/>
                        </a:rPr>
                        <a:t>20–25 g</a:t>
                      </a:r>
                    </a:p>
                  </a:txBody>
                  <a:tcPr marL="56955" marR="56955" marT="56955" marB="56955"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909898932"/>
                  </a:ext>
                </a:extLst>
              </a:tr>
            </a:tbl>
          </a:graphicData>
        </a:graphic>
      </p:graphicFrame>
      <p:sp>
        <p:nvSpPr>
          <p:cNvPr id="3" name="TextBox 2">
            <a:extLst>
              <a:ext uri="{FF2B5EF4-FFF2-40B4-BE49-F238E27FC236}">
                <a16:creationId xmlns:a16="http://schemas.microsoft.com/office/drawing/2014/main" id="{246E26F1-49F7-4A14-A079-DB0A58743BE5}"/>
              </a:ext>
            </a:extLst>
          </p:cNvPr>
          <p:cNvSpPr txBox="1"/>
          <p:nvPr/>
        </p:nvSpPr>
        <p:spPr>
          <a:xfrm>
            <a:off x="2315431" y="162307"/>
            <a:ext cx="7821821" cy="800219"/>
          </a:xfrm>
          <a:prstGeom prst="rect">
            <a:avLst/>
          </a:prstGeom>
          <a:noFill/>
          <a:ln w="28575">
            <a:solidFill>
              <a:schemeClr val="tx1"/>
            </a:solidFill>
          </a:ln>
        </p:spPr>
        <p:txBody>
          <a:bodyPr wrap="none" rtlCol="0">
            <a:spAutoFit/>
          </a:bodyPr>
          <a:lstStyle/>
          <a:p>
            <a:r>
              <a:rPr lang="en-GB" sz="2800" b="1" dirty="0"/>
              <a:t>Examples of Foods with ~20g of Protein per Serving</a:t>
            </a:r>
          </a:p>
          <a:p>
            <a:endParaRPr lang="en-GB" dirty="0"/>
          </a:p>
        </p:txBody>
      </p:sp>
    </p:spTree>
    <p:extLst>
      <p:ext uri="{BB962C8B-B14F-4D97-AF65-F5344CB8AC3E}">
        <p14:creationId xmlns:p14="http://schemas.microsoft.com/office/powerpoint/2010/main" val="2013475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3EABF7-29A5-2F48-A6D2-BEAA90EADB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76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853F3-4431-454B-8DAB-C3D79EDEEAB7}"/>
              </a:ext>
            </a:extLst>
          </p:cNvPr>
          <p:cNvPicPr>
            <a:picLocks noChangeAspect="1"/>
          </p:cNvPicPr>
          <p:nvPr/>
        </p:nvPicPr>
        <p:blipFill>
          <a:blip r:embed="rId3"/>
          <a:stretch>
            <a:fillRect/>
          </a:stretch>
        </p:blipFill>
        <p:spPr>
          <a:xfrm>
            <a:off x="0" y="226017"/>
            <a:ext cx="12192000" cy="6405966"/>
          </a:xfrm>
          <a:prstGeom prst="rect">
            <a:avLst/>
          </a:prstGeom>
        </p:spPr>
      </p:pic>
    </p:spTree>
    <p:extLst>
      <p:ext uri="{BB962C8B-B14F-4D97-AF65-F5344CB8AC3E}">
        <p14:creationId xmlns:p14="http://schemas.microsoft.com/office/powerpoint/2010/main" val="2250221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E174-D5AE-4251-8403-491F8B4ADD51}"/>
              </a:ext>
            </a:extLst>
          </p:cNvPr>
          <p:cNvSpPr>
            <a:spLocks noGrp="1"/>
          </p:cNvSpPr>
          <p:nvPr>
            <p:ph type="title"/>
          </p:nvPr>
        </p:nvSpPr>
        <p:spPr/>
        <p:txBody>
          <a:bodyPr/>
          <a:lstStyle/>
          <a:p>
            <a:r>
              <a:rPr lang="en-US" b="1" dirty="0"/>
              <a:t>Step 5: MR AK  Week 52</a:t>
            </a:r>
            <a:endParaRPr lang="en-GB" b="1" dirty="0"/>
          </a:p>
        </p:txBody>
      </p:sp>
      <p:sp>
        <p:nvSpPr>
          <p:cNvPr id="4" name="Rectangle 1">
            <a:extLst>
              <a:ext uri="{FF2B5EF4-FFF2-40B4-BE49-F238E27FC236}">
                <a16:creationId xmlns:a16="http://schemas.microsoft.com/office/drawing/2014/main" id="{DDE06945-1BB7-4ED1-9C3F-BF8141F2A7DE}"/>
              </a:ext>
            </a:extLst>
          </p:cNvPr>
          <p:cNvSpPr>
            <a:spLocks noGrp="1" noChangeArrowheads="1"/>
          </p:cNvSpPr>
          <p:nvPr>
            <p:ph idx="1"/>
          </p:nvPr>
        </p:nvSpPr>
        <p:spPr bwMode="auto">
          <a:xfrm>
            <a:off x="228600" y="1828579"/>
            <a:ext cx="11734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400" b="1" i="0" u="none" strike="noStrike" cap="none" normalizeH="0" baseline="0" dirty="0">
                <a:ln>
                  <a:noFill/>
                </a:ln>
                <a:solidFill>
                  <a:schemeClr val="tx1"/>
                </a:solidFill>
                <a:effectLst/>
                <a:latin typeface="+mj-lt"/>
              </a:rPr>
              <a:t>Weight reduced from 143kg to 121 kg, achieving a 15.4% total weight loss.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1" i="0" u="none" strike="noStrike" cap="none" normalizeH="0" baseline="0" dirty="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400" b="1" i="0" u="none" strike="noStrike" cap="none" normalizeH="0" baseline="0" dirty="0">
                <a:ln>
                  <a:noFill/>
                </a:ln>
                <a:solidFill>
                  <a:schemeClr val="tx1"/>
                </a:solidFill>
                <a:effectLst/>
                <a:latin typeface="+mj-lt"/>
              </a:rPr>
              <a:t>No longer requires CPAP; breathing has improved and walking tolerance has significantly increased.</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1" i="0" u="none" strike="noStrike" cap="none" normalizeH="0" baseline="0" dirty="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400" b="1" i="0" u="none" strike="noStrike" cap="none" normalizeH="0" baseline="0" dirty="0">
                <a:ln>
                  <a:noFill/>
                </a:ln>
                <a:solidFill>
                  <a:schemeClr val="tx1"/>
                </a:solidFill>
                <a:effectLst/>
                <a:latin typeface="+mj-lt"/>
              </a:rPr>
              <a:t>NoVo mix 30 has been stopped — currently maintained only on Metformin 1 g BD, Amlodipine 5 mg OD, and Ramipril 5 mg OD; all other medications unchanged.</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1" i="0" u="none" strike="noStrike" cap="none" normalizeH="0" baseline="0" dirty="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400" b="1" i="0" u="none" strike="noStrike" cap="none" normalizeH="0" baseline="0" dirty="0" err="1">
                <a:ln>
                  <a:noFill/>
                </a:ln>
                <a:solidFill>
                  <a:schemeClr val="tx1"/>
                </a:solidFill>
                <a:effectLst/>
                <a:latin typeface="+mj-lt"/>
              </a:rPr>
              <a:t>Tirzepatide</a:t>
            </a:r>
            <a:r>
              <a:rPr kumimoji="0" lang="en-US" altLang="en-US" sz="2400" b="1" i="0" u="none" strike="noStrike" cap="none" normalizeH="0" baseline="0" dirty="0">
                <a:ln>
                  <a:noFill/>
                </a:ln>
                <a:solidFill>
                  <a:schemeClr val="tx1"/>
                </a:solidFill>
                <a:effectLst/>
                <a:latin typeface="+mj-lt"/>
              </a:rPr>
              <a:t> titrated up to 12.5 mg SC once weekly — 15 mg dose not tolerated.</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1" i="0" u="none" strike="noStrike" cap="none" normalizeH="0" baseline="0" dirty="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n-US" altLang="en-US" sz="2400" b="1" i="0" u="none" strike="noStrike" cap="none" normalizeH="0" baseline="0" dirty="0" err="1">
                <a:ln>
                  <a:noFill/>
                </a:ln>
                <a:solidFill>
                  <a:schemeClr val="tx1"/>
                </a:solidFill>
                <a:effectLst/>
                <a:latin typeface="+mj-lt"/>
              </a:rPr>
              <a:t>Tirzepatide</a:t>
            </a:r>
            <a:r>
              <a:rPr kumimoji="0" lang="en-US" altLang="en-US" sz="2400" b="1" i="0" u="none" strike="noStrike" cap="none" normalizeH="0" baseline="0" dirty="0">
                <a:ln>
                  <a:noFill/>
                </a:ln>
                <a:solidFill>
                  <a:schemeClr val="tx1"/>
                </a:solidFill>
                <a:effectLst/>
                <a:latin typeface="+mj-lt"/>
              </a:rPr>
              <a:t> Dose reduction discussed, but patient prefers to remain on 12.5 mg due to fear of weight regain.</a:t>
            </a:r>
            <a:endParaRPr kumimoji="0" lang="en-US" altLang="en-US" sz="2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157129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1BA85-F253-4CBE-837E-E78FE638C615}"/>
              </a:ext>
            </a:extLst>
          </p:cNvPr>
          <p:cNvSpPr>
            <a:spLocks noGrp="1"/>
          </p:cNvSpPr>
          <p:nvPr>
            <p:ph type="title"/>
          </p:nvPr>
        </p:nvSpPr>
        <p:spPr>
          <a:xfrm>
            <a:off x="1245072" y="1289765"/>
            <a:ext cx="3651101" cy="4270963"/>
          </a:xfrm>
        </p:spPr>
        <p:txBody>
          <a:bodyPr anchor="ctr">
            <a:normAutofit/>
          </a:bodyPr>
          <a:lstStyle/>
          <a:p>
            <a:pPr algn="ctr"/>
            <a:r>
              <a:rPr lang="en-GB" sz="5600" dirty="0">
                <a:solidFill>
                  <a:srgbClr val="FFFFFF"/>
                </a:solidFill>
              </a:rPr>
              <a:t>Obesity = Long-term  health condition</a:t>
            </a:r>
          </a:p>
        </p:txBody>
      </p:sp>
      <p:sp>
        <p:nvSpPr>
          <p:cNvPr id="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52544E98-0C34-428E-B2C3-A80037E8FBD4}"/>
              </a:ext>
            </a:extLst>
          </p:cNvPr>
          <p:cNvSpPr>
            <a:spLocks noGrp="1"/>
          </p:cNvSpPr>
          <p:nvPr>
            <p:ph idx="1"/>
          </p:nvPr>
        </p:nvSpPr>
        <p:spPr>
          <a:xfrm>
            <a:off x="5941717" y="8879"/>
            <a:ext cx="6140549" cy="6489458"/>
          </a:xfrm>
        </p:spPr>
        <p:txBody>
          <a:bodyPr anchor="ctr">
            <a:normAutofit/>
          </a:bodyPr>
          <a:lstStyle/>
          <a:p>
            <a:r>
              <a:rPr lang="en-GB" sz="2000" dirty="0">
                <a:solidFill>
                  <a:schemeClr val="tx1">
                    <a:alpha val="80000"/>
                  </a:schemeClr>
                </a:solidFill>
              </a:rPr>
              <a:t>Guidelines define it as chronic, relapsing, progressive(NICE NG246)</a:t>
            </a:r>
          </a:p>
          <a:p>
            <a:r>
              <a:rPr lang="en-GB" sz="2000" dirty="0">
                <a:solidFill>
                  <a:schemeClr val="tx1">
                    <a:alpha val="80000"/>
                  </a:schemeClr>
                </a:solidFill>
              </a:rPr>
              <a:t>Following weight loss, compensatory appetite-hormone adaptations can increase hunger and may persist for ≥12 months</a:t>
            </a:r>
            <a:r>
              <a:rPr lang="en-GB" sz="2000" baseline="30000" dirty="0">
                <a:solidFill>
                  <a:schemeClr val="tx1">
                    <a:alpha val="80000"/>
                  </a:schemeClr>
                </a:solidFill>
              </a:rPr>
              <a:t>1</a:t>
            </a:r>
            <a:r>
              <a:rPr lang="en-GB" sz="2000" dirty="0">
                <a:solidFill>
                  <a:schemeClr val="tx1">
                    <a:alpha val="80000"/>
                  </a:schemeClr>
                </a:solidFill>
              </a:rPr>
              <a:t>.</a:t>
            </a:r>
          </a:p>
          <a:p>
            <a:r>
              <a:rPr lang="en-GB" sz="2000" dirty="0">
                <a:solidFill>
                  <a:schemeClr val="tx1">
                    <a:alpha val="80000"/>
                  </a:schemeClr>
                </a:solidFill>
              </a:rPr>
              <a:t>At the same time, energy expenditure can fall more than expected for the new body size often called metabolic adaptation (adaptive thermogenesis) which can make weight regain easier without ongoing support</a:t>
            </a:r>
            <a:r>
              <a:rPr lang="en-GB" sz="2000" baseline="30000" dirty="0">
                <a:solidFill>
                  <a:schemeClr val="tx1">
                    <a:alpha val="80000"/>
                  </a:schemeClr>
                </a:solidFill>
              </a:rPr>
              <a:t>2</a:t>
            </a:r>
            <a:r>
              <a:rPr lang="en-GB" sz="2000" dirty="0">
                <a:solidFill>
                  <a:schemeClr val="tx1">
                    <a:alpha val="80000"/>
                  </a:schemeClr>
                </a:solidFill>
              </a:rPr>
              <a:t>.</a:t>
            </a:r>
          </a:p>
          <a:p>
            <a:r>
              <a:rPr lang="en-GB" sz="2000" dirty="0">
                <a:solidFill>
                  <a:schemeClr val="tx1">
                    <a:alpha val="80000"/>
                  </a:schemeClr>
                </a:solidFill>
              </a:rPr>
              <a:t>Longer-term follow-up data also show resting metabolic rate may remain suppressed years later, consistent with persistent metabolic adaptation</a:t>
            </a:r>
            <a:r>
              <a:rPr lang="en-GB" sz="2000" baseline="30000" dirty="0">
                <a:solidFill>
                  <a:schemeClr val="tx1">
                    <a:alpha val="80000"/>
                  </a:schemeClr>
                </a:solidFill>
              </a:rPr>
              <a:t>3</a:t>
            </a:r>
            <a:r>
              <a:rPr lang="en-GB" sz="2000" dirty="0">
                <a:solidFill>
                  <a:schemeClr val="tx1">
                    <a:alpha val="80000"/>
                  </a:schemeClr>
                </a:solidFill>
              </a:rPr>
              <a:t>.</a:t>
            </a:r>
          </a:p>
          <a:p>
            <a:r>
              <a:rPr lang="en-GB" sz="2000" dirty="0">
                <a:solidFill>
                  <a:schemeClr val="tx1">
                    <a:alpha val="80000"/>
                  </a:schemeClr>
                </a:solidFill>
              </a:rPr>
              <a:t>Stopping treatment commonly leads to weight regain</a:t>
            </a:r>
          </a:p>
          <a:p>
            <a:r>
              <a:rPr lang="en-GB" sz="2000" dirty="0">
                <a:solidFill>
                  <a:schemeClr val="tx1">
                    <a:alpha val="80000"/>
                  </a:schemeClr>
                </a:solidFill>
              </a:rPr>
              <a:t>Clinical implication for primary care: treat like other LTC – structured follow-up, maintenance planning, escalation/de-escalation rather than “one episode of advice”</a:t>
            </a:r>
          </a:p>
        </p:txBody>
      </p:sp>
      <p:sp>
        <p:nvSpPr>
          <p:cNvPr id="4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43" name="Straight Connector 4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FD941F-01E4-4381-9FC2-61805BFEB6D4}"/>
              </a:ext>
            </a:extLst>
          </p:cNvPr>
          <p:cNvSpPr txBox="1"/>
          <p:nvPr/>
        </p:nvSpPr>
        <p:spPr>
          <a:xfrm>
            <a:off x="1311348" y="12000448"/>
            <a:ext cx="136396" cy="369332"/>
          </a:xfrm>
          <a:prstGeom prst="rect">
            <a:avLst/>
          </a:prstGeom>
          <a:noFill/>
        </p:spPr>
        <p:txBody>
          <a:bodyPr wrap="square" rtlCol="0">
            <a:spAutoFit/>
          </a:bodyPr>
          <a:lstStyle/>
          <a:p>
            <a:endParaRPr lang="en-GB" dirty="0"/>
          </a:p>
        </p:txBody>
      </p:sp>
      <p:sp>
        <p:nvSpPr>
          <p:cNvPr id="5" name="Rectangle 1">
            <a:extLst>
              <a:ext uri="{FF2B5EF4-FFF2-40B4-BE49-F238E27FC236}">
                <a16:creationId xmlns:a16="http://schemas.microsoft.com/office/drawing/2014/main" id="{5E3FA639-0F07-439F-977F-335DD2EDA39E}"/>
              </a:ext>
            </a:extLst>
          </p:cNvPr>
          <p:cNvSpPr>
            <a:spLocks noChangeArrowheads="1"/>
          </p:cNvSpPr>
          <p:nvPr/>
        </p:nvSpPr>
        <p:spPr bwMode="auto">
          <a:xfrm>
            <a:off x="109733" y="6266302"/>
            <a:ext cx="1147642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altLang="en-US" sz="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Sumithran</a:t>
            </a:r>
            <a:r>
              <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 Prendergast LA, </a:t>
            </a:r>
            <a:r>
              <a:rPr kumimoji="0" lang="en-US" altLang="en-US" sz="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Delbridge</a:t>
            </a:r>
            <a:r>
              <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E, Purcell K, </a:t>
            </a:r>
            <a:r>
              <a:rPr kumimoji="0" lang="en-US" altLang="en-US" sz="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Shulkes</a:t>
            </a:r>
            <a:r>
              <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altLang="en-US" sz="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Kriketos</a:t>
            </a:r>
            <a:r>
              <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et al. Long-Term persistence of hormonal adaptations to weight loss. New England Journal of Medicine [Internet]. 2011 Oct 26;365(17):1597–604. Available from: </a:t>
            </a:r>
            <a:r>
              <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hlinkClick r:id="rId2"/>
              </a:rPr>
              <a:t>https://doi.org/10.1056/nejmoa1105816</a:t>
            </a:r>
            <a:endParaRPr kumimoji="0" lang="en-US" altLang="en-US"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228600" lvl="0" indent="-228600" eaLnBrk="0" fontAlgn="base" hangingPunct="0">
              <a:spcBef>
                <a:spcPct val="0"/>
              </a:spcBef>
              <a:spcAft>
                <a:spcPct val="0"/>
              </a:spcAft>
              <a:buAutoNum type="arabicPeriod" startAt="2"/>
            </a:pPr>
            <a:r>
              <a:rPr lang="en-GB" sz="800" dirty="0"/>
              <a:t>Rosenbaum M, Leibel RL. Adaptive thermogenesis in humans. Int J </a:t>
            </a:r>
            <a:r>
              <a:rPr lang="en-GB" sz="800" dirty="0" err="1"/>
              <a:t>Obes</a:t>
            </a:r>
            <a:r>
              <a:rPr lang="en-GB" sz="800" dirty="0"/>
              <a:t> (</a:t>
            </a:r>
            <a:r>
              <a:rPr lang="en-GB" sz="800" dirty="0" err="1"/>
              <a:t>Lond</a:t>
            </a:r>
            <a:r>
              <a:rPr lang="en-GB" sz="800" dirty="0"/>
              <a:t>). 2010 Oct;34 </a:t>
            </a:r>
            <a:r>
              <a:rPr lang="en-GB" sz="800" dirty="0" err="1"/>
              <a:t>Suppl</a:t>
            </a:r>
            <a:r>
              <a:rPr lang="en-GB" sz="800" dirty="0"/>
              <a:t> 1(0 1):S47-55. </a:t>
            </a:r>
            <a:r>
              <a:rPr lang="en-GB" sz="800" dirty="0" err="1"/>
              <a:t>doi</a:t>
            </a:r>
            <a:r>
              <a:rPr lang="en-GB" sz="800" dirty="0"/>
              <a:t>: 10.1038/ijo.2010.184. PMID: 20935667; PMCID: PMC3673773.</a:t>
            </a:r>
          </a:p>
          <a:p>
            <a:pPr marL="228600" lvl="0" indent="-228600" eaLnBrk="0" fontAlgn="base" hangingPunct="0">
              <a:spcBef>
                <a:spcPct val="0"/>
              </a:spcBef>
              <a:spcAft>
                <a:spcPct val="0"/>
              </a:spcAft>
              <a:buAutoNum type="arabicPeriod" startAt="2"/>
            </a:pPr>
            <a:r>
              <a:rPr lang="en-GB" sz="800" dirty="0"/>
              <a:t>Fothergill E, Guo J, Howard L, Kerns JC, Knuth ND, </a:t>
            </a:r>
            <a:r>
              <a:rPr lang="en-GB" sz="800" dirty="0" err="1"/>
              <a:t>Brychta</a:t>
            </a:r>
            <a:r>
              <a:rPr lang="en-GB" sz="800" dirty="0"/>
              <a:t> R, Chen KY, </a:t>
            </a:r>
            <a:r>
              <a:rPr lang="en-GB" sz="800" dirty="0" err="1"/>
              <a:t>Skarulis</a:t>
            </a:r>
            <a:r>
              <a:rPr lang="en-GB" sz="800" dirty="0"/>
              <a:t> MC, Walter M, Walter PJ, Hall KD. Persistent metabolic adaptation 6 years after "The Biggest Loser" competition. Obesity (Silver Spring). 2016 Aug;24(8):1612-9. </a:t>
            </a:r>
            <a:r>
              <a:rPr lang="en-GB" sz="800" dirty="0" err="1"/>
              <a:t>doi</a:t>
            </a:r>
            <a:r>
              <a:rPr lang="en-GB" sz="800" dirty="0"/>
              <a:t>: 10.1002/oby.21538. </a:t>
            </a:r>
            <a:r>
              <a:rPr lang="en-GB" sz="800" dirty="0" err="1"/>
              <a:t>Epub</a:t>
            </a:r>
            <a:r>
              <a:rPr lang="en-GB" sz="800" dirty="0"/>
              <a:t> 2016 May 2. PMID: 27136388; PMCID: PMC4989512.</a:t>
            </a:r>
            <a:endParaRPr lang="en-US" alt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401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F47E-7CE5-4E40-B61E-3D3684839C7B}"/>
              </a:ext>
            </a:extLst>
          </p:cNvPr>
          <p:cNvSpPr>
            <a:spLocks noGrp="1"/>
          </p:cNvSpPr>
          <p:nvPr>
            <p:ph type="title"/>
          </p:nvPr>
        </p:nvSpPr>
        <p:spPr>
          <a:xfrm>
            <a:off x="0" y="-250834"/>
            <a:ext cx="11769213" cy="1325563"/>
          </a:xfrm>
        </p:spPr>
        <p:txBody>
          <a:bodyPr>
            <a:normAutofit/>
          </a:bodyPr>
          <a:lstStyle/>
          <a:p>
            <a:pPr algn="ctr"/>
            <a:r>
              <a:rPr lang="en-US" sz="3600" b="1" dirty="0"/>
              <a:t>The Rebound is Real: What Happens When the Jab Stops </a:t>
            </a:r>
            <a:endParaRPr lang="en-GB" sz="3600" b="1" dirty="0"/>
          </a:p>
        </p:txBody>
      </p:sp>
      <p:sp>
        <p:nvSpPr>
          <p:cNvPr id="4" name="Text Box 1">
            <a:extLst>
              <a:ext uri="{FF2B5EF4-FFF2-40B4-BE49-F238E27FC236}">
                <a16:creationId xmlns:a16="http://schemas.microsoft.com/office/drawing/2014/main" id="{8A158C1D-5B56-4918-88FA-F7BBEB7425B6}"/>
              </a:ext>
            </a:extLst>
          </p:cNvPr>
          <p:cNvSpPr txBox="1">
            <a:spLocks noChangeArrowheads="1"/>
          </p:cNvSpPr>
          <p:nvPr/>
        </p:nvSpPr>
        <p:spPr bwMode="auto">
          <a:xfrm>
            <a:off x="275304" y="1099113"/>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pic>
        <p:nvPicPr>
          <p:cNvPr id="5" name="Picture 2">
            <a:extLst>
              <a:ext uri="{FF2B5EF4-FFF2-40B4-BE49-F238E27FC236}">
                <a16:creationId xmlns:a16="http://schemas.microsoft.com/office/drawing/2014/main" id="{DA0B9E1A-B6F5-4061-93C4-CBD058820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379" y="5598097"/>
            <a:ext cx="1258888" cy="82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a:extLst>
              <a:ext uri="{FF2B5EF4-FFF2-40B4-BE49-F238E27FC236}">
                <a16:creationId xmlns:a16="http://schemas.microsoft.com/office/drawing/2014/main" id="{B342EA9E-DB3A-4739-8E52-CA5507BC8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04" y="780288"/>
            <a:ext cx="9222264" cy="5644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a:extLst>
              <a:ext uri="{FF2B5EF4-FFF2-40B4-BE49-F238E27FC236}">
                <a16:creationId xmlns:a16="http://schemas.microsoft.com/office/drawing/2014/main" id="{6C8ED427-A8C3-425D-B923-6B130724A08F}"/>
              </a:ext>
            </a:extLst>
          </p:cNvPr>
          <p:cNvSpPr txBox="1">
            <a:spLocks noChangeArrowheads="1"/>
          </p:cNvSpPr>
          <p:nvPr/>
        </p:nvSpPr>
        <p:spPr bwMode="auto">
          <a:xfrm>
            <a:off x="1993043" y="6602413"/>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200" b="1" dirty="0">
                <a:latin typeface="Arial" panose="020B0604020202020204" pitchFamily="34" charset="0"/>
              </a:rPr>
              <a:t>Sam West et al. BMJ 2026;392:bmj-2025-085304</a:t>
            </a:r>
          </a:p>
        </p:txBody>
      </p:sp>
    </p:spTree>
    <p:extLst>
      <p:ext uri="{BB962C8B-B14F-4D97-AF65-F5344CB8AC3E}">
        <p14:creationId xmlns:p14="http://schemas.microsoft.com/office/powerpoint/2010/main" val="3309645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433F-99D9-49A4-88BA-189ACD8D8A75}"/>
              </a:ext>
            </a:extLst>
          </p:cNvPr>
          <p:cNvSpPr>
            <a:spLocks noGrp="1"/>
          </p:cNvSpPr>
          <p:nvPr>
            <p:ph type="title"/>
          </p:nvPr>
        </p:nvSpPr>
        <p:spPr>
          <a:xfrm>
            <a:off x="142568" y="87108"/>
            <a:ext cx="11724967" cy="1325563"/>
          </a:xfrm>
        </p:spPr>
        <p:txBody>
          <a:bodyPr>
            <a:normAutofit/>
          </a:bodyPr>
          <a:lstStyle/>
          <a:p>
            <a:pPr algn="ctr"/>
            <a:r>
              <a:rPr lang="en-GB" sz="3200" b="1" dirty="0">
                <a:solidFill>
                  <a:srgbClr val="7030A0"/>
                </a:solidFill>
              </a:rPr>
              <a:t>Weight Loss Is Achievable. Weight Maintenance Is the Challenge</a:t>
            </a:r>
          </a:p>
        </p:txBody>
      </p:sp>
      <p:sp>
        <p:nvSpPr>
          <p:cNvPr id="3" name="Content Placeholder 2">
            <a:extLst>
              <a:ext uri="{FF2B5EF4-FFF2-40B4-BE49-F238E27FC236}">
                <a16:creationId xmlns:a16="http://schemas.microsoft.com/office/drawing/2014/main" id="{29933507-5093-417E-A4A1-4E2919E0D668}"/>
              </a:ext>
            </a:extLst>
          </p:cNvPr>
          <p:cNvSpPr>
            <a:spLocks noGrp="1"/>
          </p:cNvSpPr>
          <p:nvPr>
            <p:ph idx="1"/>
          </p:nvPr>
        </p:nvSpPr>
        <p:spPr>
          <a:xfrm>
            <a:off x="324465" y="1219201"/>
            <a:ext cx="11724967" cy="4949952"/>
          </a:xfrm>
        </p:spPr>
        <p:txBody>
          <a:bodyPr/>
          <a:lstStyle/>
          <a:p>
            <a:r>
              <a:rPr lang="en-US" dirty="0"/>
              <a:t>Rapid weight regain: average 0.4kg/month after cessation of weight loss medication; projected to return baseline weight by 1.7years.</a:t>
            </a:r>
          </a:p>
          <a:p>
            <a:r>
              <a:rPr lang="en-US" dirty="0"/>
              <a:t>Faster regain than </a:t>
            </a:r>
            <a:r>
              <a:rPr lang="en-US" dirty="0" err="1"/>
              <a:t>behavioural</a:t>
            </a:r>
            <a:r>
              <a:rPr lang="en-US" dirty="0"/>
              <a:t> </a:t>
            </a:r>
            <a:r>
              <a:rPr lang="en-US" dirty="0" err="1"/>
              <a:t>programmes</a:t>
            </a:r>
            <a:r>
              <a:rPr lang="en-US" dirty="0"/>
              <a:t>: 0.3kg/month faster weight regain vs lifestyle interventions , independent of initial weight loss.</a:t>
            </a:r>
          </a:p>
          <a:p>
            <a:r>
              <a:rPr lang="en-US" dirty="0"/>
              <a:t>Cardiometabolic benefits lost: HbA1c, Cholesterol, Triglycerides, BP all return to baseline within 1.4years.</a:t>
            </a:r>
          </a:p>
          <a:p>
            <a:r>
              <a:rPr lang="en-US" dirty="0"/>
              <a:t>Real-world discontinuation high:  approx. 50% of people stop GLP-1RA within 12months in routine practice.</a:t>
            </a:r>
          </a:p>
          <a:p>
            <a:r>
              <a:rPr lang="en-US" dirty="0" err="1"/>
              <a:t>Behavioural</a:t>
            </a:r>
            <a:r>
              <a:rPr lang="en-US" dirty="0"/>
              <a:t> support does not prevent regain: no evidence that post-cessation support slows down weight regain after weight loss medications.</a:t>
            </a:r>
          </a:p>
          <a:p>
            <a:endParaRPr lang="en-US" dirty="0"/>
          </a:p>
          <a:p>
            <a:endParaRPr lang="en-GB" dirty="0"/>
          </a:p>
        </p:txBody>
      </p:sp>
      <p:sp>
        <p:nvSpPr>
          <p:cNvPr id="4" name="Text Box 4">
            <a:extLst>
              <a:ext uri="{FF2B5EF4-FFF2-40B4-BE49-F238E27FC236}">
                <a16:creationId xmlns:a16="http://schemas.microsoft.com/office/drawing/2014/main" id="{3952F7B0-3DAC-4187-B6EE-F9A198DD4DD9}"/>
              </a:ext>
            </a:extLst>
          </p:cNvPr>
          <p:cNvSpPr txBox="1">
            <a:spLocks noChangeArrowheads="1"/>
          </p:cNvSpPr>
          <p:nvPr/>
        </p:nvSpPr>
        <p:spPr bwMode="auto">
          <a:xfrm>
            <a:off x="142568" y="6515305"/>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200" b="1" dirty="0">
                <a:latin typeface="Arial" panose="020B0604020202020204" pitchFamily="34" charset="0"/>
              </a:rPr>
              <a:t>Sam West et al. BMJ 2026;392:bmj-2025-085304</a:t>
            </a:r>
          </a:p>
        </p:txBody>
      </p:sp>
      <p:pic>
        <p:nvPicPr>
          <p:cNvPr id="5" name="Picture 2">
            <a:extLst>
              <a:ext uri="{FF2B5EF4-FFF2-40B4-BE49-F238E27FC236}">
                <a16:creationId xmlns:a16="http://schemas.microsoft.com/office/drawing/2014/main" id="{14E8378E-9220-4EBA-9CE3-2723A0376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544" y="5943804"/>
            <a:ext cx="1258888" cy="827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4662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2C0ABCB-733E-40D8-B903-16D9830274EC}"/>
              </a:ext>
            </a:extLst>
          </p:cNvPr>
          <p:cNvGraphicFramePr>
            <a:graphicFrameLocks noGrp="1"/>
          </p:cNvGraphicFramePr>
          <p:nvPr/>
        </p:nvGraphicFramePr>
        <p:xfrm>
          <a:off x="657725" y="1082842"/>
          <a:ext cx="10700086" cy="5305923"/>
        </p:xfrm>
        <a:graphic>
          <a:graphicData uri="http://schemas.openxmlformats.org/drawingml/2006/table">
            <a:tbl>
              <a:tblPr/>
              <a:tblGrid>
                <a:gridCol w="5350043">
                  <a:extLst>
                    <a:ext uri="{9D8B030D-6E8A-4147-A177-3AD203B41FA5}">
                      <a16:colId xmlns:a16="http://schemas.microsoft.com/office/drawing/2014/main" val="3323598028"/>
                    </a:ext>
                  </a:extLst>
                </a:gridCol>
                <a:gridCol w="5350043">
                  <a:extLst>
                    <a:ext uri="{9D8B030D-6E8A-4147-A177-3AD203B41FA5}">
                      <a16:colId xmlns:a16="http://schemas.microsoft.com/office/drawing/2014/main" val="4292690579"/>
                    </a:ext>
                  </a:extLst>
                </a:gridCol>
              </a:tblGrid>
              <a:tr h="757989">
                <a:tc>
                  <a:txBody>
                    <a:bodyPr/>
                    <a:lstStyle/>
                    <a:p>
                      <a:pPr algn="l"/>
                      <a:r>
                        <a:rPr lang="en-GB" b="1" dirty="0">
                          <a:effectLst/>
                        </a:rPr>
                        <a:t>Strategy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US" b="1" dirty="0">
                          <a:effectLst/>
                        </a:rPr>
                        <a:t>Action/Outcome/Brief explanation</a:t>
                      </a:r>
                      <a:endParaRPr lang="en-GB" b="1" dirty="0">
                        <a:effectLst/>
                      </a:endParaRP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3946156712"/>
                  </a:ext>
                </a:extLst>
              </a:tr>
              <a:tr h="757989">
                <a:tc>
                  <a:txBody>
                    <a:bodyPr/>
                    <a:lstStyle/>
                    <a:p>
                      <a:pPr algn="l"/>
                      <a:r>
                        <a:rPr lang="en-GB">
                          <a:effectLst/>
                        </a:rPr>
                        <a:t>Physical activity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≥150 min/week plus resistance exercises</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77902359"/>
                  </a:ext>
                </a:extLst>
              </a:tr>
              <a:tr h="757989">
                <a:tc>
                  <a:txBody>
                    <a:bodyPr/>
                    <a:lstStyle/>
                    <a:p>
                      <a:pPr algn="l"/>
                      <a:r>
                        <a:rPr lang="en-GB">
                          <a:effectLst/>
                        </a:rPr>
                        <a:t>Protein-rich, balanced diet</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Satiety, muscle preservation, metabolic support</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63427854"/>
                  </a:ext>
                </a:extLst>
              </a:tr>
              <a:tr h="757989">
                <a:tc>
                  <a:txBody>
                    <a:bodyPr/>
                    <a:lstStyle/>
                    <a:p>
                      <a:pPr algn="l"/>
                      <a:r>
                        <a:rPr lang="en-GB">
                          <a:effectLst/>
                        </a:rPr>
                        <a:t>Self-monitoring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Weight/food/activity tracking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793512360"/>
                  </a:ext>
                </a:extLst>
              </a:tr>
              <a:tr h="757989">
                <a:tc>
                  <a:txBody>
                    <a:bodyPr/>
                    <a:lstStyle/>
                    <a:p>
                      <a:pPr algn="l"/>
                      <a:r>
                        <a:rPr lang="en-GB">
                          <a:effectLst/>
                        </a:rPr>
                        <a:t>Habit-based behaviour change</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Daily routines, meal planning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742627286"/>
                  </a:ext>
                </a:extLst>
              </a:tr>
              <a:tr h="757989">
                <a:tc>
                  <a:txBody>
                    <a:bodyPr/>
                    <a:lstStyle/>
                    <a:p>
                      <a:pPr algn="l"/>
                      <a:r>
                        <a:rPr lang="en-GB">
                          <a:effectLst/>
                        </a:rPr>
                        <a:t>Mindful eating</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Slow eating, hunger cues</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90509876"/>
                  </a:ext>
                </a:extLst>
              </a:tr>
              <a:tr h="757989">
                <a:tc>
                  <a:txBody>
                    <a:bodyPr/>
                    <a:lstStyle/>
                    <a:p>
                      <a:pPr algn="l"/>
                      <a:r>
                        <a:rPr lang="en-GB">
                          <a:effectLst/>
                        </a:rPr>
                        <a:t>Portion/calorie control</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dirty="0">
                          <a:effectLst/>
                        </a:rPr>
                        <a:t>Conscious energy intake, avoid excess</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59944789"/>
                  </a:ext>
                </a:extLst>
              </a:tr>
            </a:tbl>
          </a:graphicData>
        </a:graphic>
      </p:graphicFrame>
      <p:sp>
        <p:nvSpPr>
          <p:cNvPr id="3" name="TextBox 2">
            <a:extLst>
              <a:ext uri="{FF2B5EF4-FFF2-40B4-BE49-F238E27FC236}">
                <a16:creationId xmlns:a16="http://schemas.microsoft.com/office/drawing/2014/main" id="{D93BF533-21CB-48FD-99AD-C0D2C73AE0CB}"/>
              </a:ext>
            </a:extLst>
          </p:cNvPr>
          <p:cNvSpPr txBox="1"/>
          <p:nvPr/>
        </p:nvSpPr>
        <p:spPr>
          <a:xfrm>
            <a:off x="2731168" y="324852"/>
            <a:ext cx="7052443" cy="646331"/>
          </a:xfrm>
          <a:prstGeom prst="rect">
            <a:avLst/>
          </a:prstGeom>
          <a:noFill/>
          <a:ln w="19050">
            <a:solidFill>
              <a:schemeClr val="tx1"/>
            </a:solidFill>
          </a:ln>
        </p:spPr>
        <p:txBody>
          <a:bodyPr wrap="none" rtlCol="0">
            <a:spAutoFit/>
          </a:bodyPr>
          <a:lstStyle/>
          <a:p>
            <a:r>
              <a:rPr lang="en-US" sz="3600" dirty="0"/>
              <a:t>Weight Loss Maintenance Strategies </a:t>
            </a:r>
            <a:endParaRPr lang="en-GB" sz="3600" dirty="0"/>
          </a:p>
        </p:txBody>
      </p:sp>
    </p:spTree>
    <p:extLst>
      <p:ext uri="{BB962C8B-B14F-4D97-AF65-F5344CB8AC3E}">
        <p14:creationId xmlns:p14="http://schemas.microsoft.com/office/powerpoint/2010/main" val="2752589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0BED-F770-4904-B058-55079123EE01}"/>
              </a:ext>
            </a:extLst>
          </p:cNvPr>
          <p:cNvSpPr>
            <a:spLocks noGrp="1"/>
          </p:cNvSpPr>
          <p:nvPr>
            <p:ph type="title"/>
          </p:nvPr>
        </p:nvSpPr>
        <p:spPr/>
        <p:txBody>
          <a:bodyPr/>
          <a:lstStyle/>
          <a:p>
            <a:r>
              <a:rPr lang="en-US" dirty="0"/>
              <a:t>Take Home Points </a:t>
            </a:r>
            <a:endParaRPr lang="en-GB" dirty="0"/>
          </a:p>
        </p:txBody>
      </p:sp>
      <p:sp>
        <p:nvSpPr>
          <p:cNvPr id="3" name="Content Placeholder 2">
            <a:extLst>
              <a:ext uri="{FF2B5EF4-FFF2-40B4-BE49-F238E27FC236}">
                <a16:creationId xmlns:a16="http://schemas.microsoft.com/office/drawing/2014/main" id="{BEA6B28D-78B8-4135-9B8B-76E8AEB0901C}"/>
              </a:ext>
            </a:extLst>
          </p:cNvPr>
          <p:cNvSpPr>
            <a:spLocks noGrp="1"/>
          </p:cNvSpPr>
          <p:nvPr>
            <p:ph idx="1"/>
          </p:nvPr>
        </p:nvSpPr>
        <p:spPr>
          <a:xfrm>
            <a:off x="162232" y="1415845"/>
            <a:ext cx="12029767" cy="5235678"/>
          </a:xfrm>
        </p:spPr>
        <p:txBody>
          <a:bodyPr>
            <a:normAutofit/>
          </a:bodyPr>
          <a:lstStyle/>
          <a:p>
            <a:pPr>
              <a:buFont typeface="Wingdings" panose="05000000000000000000" pitchFamily="2" charset="2"/>
              <a:buChar char="q"/>
            </a:pPr>
            <a:r>
              <a:rPr lang="en-US" sz="3200" dirty="0" err="1"/>
              <a:t>Tirzepatide</a:t>
            </a:r>
            <a:r>
              <a:rPr lang="en-US" sz="3200" dirty="0"/>
              <a:t> is highly effective but requires careful patient selection, comprehensive initial assessment and mandatory wraparound support</a:t>
            </a:r>
          </a:p>
          <a:p>
            <a:pPr>
              <a:buFont typeface="Wingdings" panose="05000000000000000000" pitchFamily="2" charset="2"/>
              <a:buChar char="q"/>
            </a:pPr>
            <a:r>
              <a:rPr lang="en-US" sz="3200" dirty="0"/>
              <a:t>Weight regain is rapid after stopping – counsel patient that this is a chronic disease management, not a short-term fix</a:t>
            </a:r>
          </a:p>
          <a:p>
            <a:pPr>
              <a:buFont typeface="Wingdings" panose="05000000000000000000" pitchFamily="2" charset="2"/>
              <a:buChar char="q"/>
            </a:pPr>
            <a:r>
              <a:rPr lang="en-US" sz="3200" dirty="0"/>
              <a:t>Follow SY Pathway , seek specialist  advice if needed </a:t>
            </a:r>
          </a:p>
          <a:p>
            <a:pPr>
              <a:buFont typeface="Wingdings" panose="05000000000000000000" pitchFamily="2" charset="2"/>
              <a:buChar char="q"/>
            </a:pPr>
            <a:r>
              <a:rPr lang="en-US" sz="3200" dirty="0"/>
              <a:t>Manage expectations early – discuss 24-month max duration, contraception requirement and lifestyle commitment from the outset</a:t>
            </a:r>
          </a:p>
          <a:p>
            <a:pPr>
              <a:buFont typeface="Wingdings" panose="05000000000000000000" pitchFamily="2" charset="2"/>
              <a:buChar char="q"/>
            </a:pPr>
            <a:r>
              <a:rPr lang="en-US" sz="3200" dirty="0" err="1"/>
              <a:t>Tirzepatide</a:t>
            </a:r>
            <a:r>
              <a:rPr lang="en-US" sz="3200" dirty="0"/>
              <a:t>/Weight loss medications is only one tool in multidimensional weight management </a:t>
            </a:r>
            <a:endParaRPr lang="en-GB" sz="3200" dirty="0"/>
          </a:p>
        </p:txBody>
      </p:sp>
    </p:spTree>
    <p:extLst>
      <p:ext uri="{BB962C8B-B14F-4D97-AF65-F5344CB8AC3E}">
        <p14:creationId xmlns:p14="http://schemas.microsoft.com/office/powerpoint/2010/main" val="3895543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8B5B8-520B-2B22-F9FC-0D3B0AE1C458}"/>
              </a:ext>
            </a:extLst>
          </p:cNvPr>
          <p:cNvSpPr txBox="1"/>
          <p:nvPr/>
        </p:nvSpPr>
        <p:spPr>
          <a:xfrm>
            <a:off x="2854960" y="380771"/>
            <a:ext cx="8219440" cy="461665"/>
          </a:xfrm>
          <a:prstGeom prst="rect">
            <a:avLst/>
          </a:prstGeom>
          <a:noFill/>
        </p:spPr>
        <p:txBody>
          <a:bodyPr wrap="square" rtlCol="0">
            <a:spAutoFit/>
          </a:bodyPr>
          <a:lstStyle/>
          <a:p>
            <a:r>
              <a:rPr lang="en-GB" sz="2400" b="1" dirty="0">
                <a:solidFill>
                  <a:schemeClr val="accent1"/>
                </a:solidFill>
                <a:latin typeface="Arial" panose="020B0604020202020204" pitchFamily="34" charset="0"/>
                <a:cs typeface="Arial" panose="020B0604020202020204" pitchFamily="34" charset="0"/>
              </a:rPr>
              <a:t>Additional Optional Educational Sessions</a:t>
            </a:r>
          </a:p>
        </p:txBody>
      </p:sp>
      <p:sp>
        <p:nvSpPr>
          <p:cNvPr id="5" name="TextBox 4">
            <a:extLst>
              <a:ext uri="{FF2B5EF4-FFF2-40B4-BE49-F238E27FC236}">
                <a16:creationId xmlns:a16="http://schemas.microsoft.com/office/drawing/2014/main" id="{CF9EA4C9-4815-906A-4CD7-4083F1C0731F}"/>
              </a:ext>
            </a:extLst>
          </p:cNvPr>
          <p:cNvSpPr txBox="1"/>
          <p:nvPr/>
        </p:nvSpPr>
        <p:spPr>
          <a:xfrm>
            <a:off x="629920" y="1584960"/>
            <a:ext cx="6004560" cy="4339650"/>
          </a:xfrm>
          <a:prstGeom prst="rect">
            <a:avLst/>
          </a:prstGeom>
          <a:solidFill>
            <a:schemeClr val="accent1">
              <a:lumMod val="20000"/>
              <a:lumOff val="80000"/>
            </a:schemeClr>
          </a:solidFill>
        </p:spPr>
        <p:txBody>
          <a:bodyPr wrap="square" rtlCol="0">
            <a:spAutoFit/>
          </a:bodyPr>
          <a:lstStyle/>
          <a:p>
            <a:r>
              <a:rPr lang="en-GB" sz="1600" b="1" dirty="0">
                <a:latin typeface="Arial" panose="020B0604020202020204" pitchFamily="34" charset="0"/>
                <a:cs typeface="Arial" panose="020B0604020202020204" pitchFamily="34" charset="0"/>
              </a:rPr>
              <a:t>Tirzepatide for Weight Management in Primary Care - </a:t>
            </a:r>
            <a:r>
              <a:rPr lang="en-GB" b="1" dirty="0">
                <a:latin typeface="Arial" panose="020B0604020202020204" pitchFamily="34" charset="0"/>
                <a:cs typeface="Arial" panose="020B0604020202020204" pitchFamily="34" charset="0"/>
              </a:rPr>
              <a:t>Understanding the Behavioural Support for Obesity Prescribing (Wrap Around Support). </a:t>
            </a:r>
            <a:endParaRPr lang="en-GB"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Wednesday 4</a:t>
            </a:r>
            <a:r>
              <a:rPr lang="en-GB" sz="1600" b="1" baseline="30000" dirty="0">
                <a:latin typeface="Arial" panose="020B0604020202020204" pitchFamily="34" charset="0"/>
                <a:cs typeface="Arial" panose="020B0604020202020204" pitchFamily="34" charset="0"/>
              </a:rPr>
              <a:t>th</a:t>
            </a:r>
            <a:r>
              <a:rPr lang="en-GB" sz="1600" b="1" dirty="0">
                <a:latin typeface="Arial" panose="020B0604020202020204" pitchFamily="34" charset="0"/>
                <a:cs typeface="Arial" panose="020B0604020202020204" pitchFamily="34" charset="0"/>
              </a:rPr>
              <a:t> March, 12:30-13:30. </a:t>
            </a:r>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Register here:  </a:t>
            </a:r>
            <a:r>
              <a:rPr lang="en-GB" sz="1600" b="1" u="sng" dirty="0">
                <a:latin typeface="Arial" panose="020B0604020202020204" pitchFamily="34" charset="0"/>
                <a:cs typeface="Arial" panose="020B0604020202020204" pitchFamily="34" charset="0"/>
                <a:hlinkClick r:id="rId2"/>
              </a:rPr>
              <a:t>Microsoft Virtual Events Powered by Teams</a:t>
            </a:r>
            <a:r>
              <a:rPr lang="en-GB" sz="1600" b="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This information session will support practices across South Yorkshire to understand and promote the Behavioural Support for Obesity Programme (BSOP), also known as the Wrap Around Support. Delivered by Reed Wellbeing</a:t>
            </a:r>
          </a:p>
          <a:p>
            <a:r>
              <a:rPr lang="en-GB" sz="1600" b="1" dirty="0">
                <a:latin typeface="Arial" panose="020B0604020202020204" pitchFamily="34" charset="0"/>
                <a:cs typeface="Arial" panose="020B0604020202020204" pitchFamily="34" charset="0"/>
              </a:rPr>
              <a:t>The webinar will cover:</a:t>
            </a:r>
          </a:p>
          <a:p>
            <a:pPr lvl="0"/>
            <a:r>
              <a:rPr lang="en-GB" sz="1600" dirty="0">
                <a:latin typeface="Arial" panose="020B0604020202020204" pitchFamily="34" charset="0"/>
                <a:cs typeface="Arial" panose="020B0604020202020204" pitchFamily="34" charset="0"/>
              </a:rPr>
              <a:t>The BSOP options available for eligible service users</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clear overview of the patient journey, from referral to programme delivery</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Key talking points to help staff confidently introduce BSOP during appointments</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Time for Questions and Answers</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How to refer into the programme </a:t>
            </a:r>
          </a:p>
        </p:txBody>
      </p:sp>
      <p:sp>
        <p:nvSpPr>
          <p:cNvPr id="6" name="TextBox 5">
            <a:extLst>
              <a:ext uri="{FF2B5EF4-FFF2-40B4-BE49-F238E27FC236}">
                <a16:creationId xmlns:a16="http://schemas.microsoft.com/office/drawing/2014/main" id="{4C21FC5F-E632-ABE9-E4F9-BE14B887FB98}"/>
              </a:ext>
            </a:extLst>
          </p:cNvPr>
          <p:cNvSpPr txBox="1"/>
          <p:nvPr/>
        </p:nvSpPr>
        <p:spPr>
          <a:xfrm>
            <a:off x="7051040" y="1615440"/>
            <a:ext cx="4511040" cy="2308324"/>
          </a:xfrm>
          <a:prstGeom prst="rect">
            <a:avLst/>
          </a:prstGeom>
          <a:noFill/>
          <a:ln w="28575">
            <a:solidFill>
              <a:srgbClr val="0072CE"/>
            </a:solidFill>
          </a:ln>
        </p:spPr>
        <p:txBody>
          <a:bodyPr wrap="square" rtlCol="0">
            <a:spAutoFit/>
          </a:bodyPr>
          <a:lstStyle/>
          <a:p>
            <a:r>
              <a:rPr lang="en-GB" b="1" dirty="0">
                <a:latin typeface="Arial" panose="020B0604020202020204" pitchFamily="34" charset="0"/>
                <a:cs typeface="Arial" panose="020B0604020202020204" pitchFamily="34" charset="0"/>
              </a:rPr>
              <a:t>Diet and GLP1s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Carla Gianfrancesco RD, MSc</a:t>
            </a:r>
          </a:p>
          <a:p>
            <a:r>
              <a:rPr lang="en-GB" dirty="0">
                <a:latin typeface="Arial" panose="020B0604020202020204" pitchFamily="34" charset="0"/>
                <a:cs typeface="Arial" panose="020B0604020202020204" pitchFamily="34" charset="0"/>
              </a:rPr>
              <a:t>Diabetes Specialist Dietitian</a:t>
            </a:r>
          </a:p>
          <a:p>
            <a:r>
              <a:rPr lang="en-GB" dirty="0">
                <a:latin typeface="Arial" panose="020B0604020202020204" pitchFamily="34" charset="0"/>
                <a:cs typeface="Arial" panose="020B0604020202020204" pitchFamily="34" charset="0"/>
              </a:rPr>
              <a:t>Sheffield Diabetes and Endocrine Centre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Date TBC</a:t>
            </a:r>
          </a:p>
          <a:p>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F0BAD1-DE6E-AA9E-0C38-466701A44DF0}"/>
              </a:ext>
            </a:extLst>
          </p:cNvPr>
          <p:cNvSpPr txBox="1"/>
          <p:nvPr/>
        </p:nvSpPr>
        <p:spPr>
          <a:xfrm>
            <a:off x="7051040" y="4216400"/>
            <a:ext cx="4511040" cy="1477328"/>
          </a:xfrm>
          <a:prstGeom prst="rect">
            <a:avLst/>
          </a:prstGeom>
          <a:noFill/>
          <a:ln w="28575">
            <a:solidFill>
              <a:srgbClr val="003087"/>
            </a:solidFill>
          </a:ln>
        </p:spPr>
        <p:txBody>
          <a:bodyPr wrap="square" rtlCol="0">
            <a:spAutoFit/>
          </a:bodyPr>
          <a:lstStyle/>
          <a:p>
            <a:r>
              <a:rPr lang="en-GB" b="1" dirty="0">
                <a:latin typeface="Arial" panose="020B0604020202020204" pitchFamily="34" charset="0"/>
                <a:cs typeface="Arial" panose="020B0604020202020204" pitchFamily="34" charset="0"/>
              </a:rPr>
              <a:t>Recognising eating disorders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SYEDA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TBC</a:t>
            </a:r>
          </a:p>
        </p:txBody>
      </p:sp>
    </p:spTree>
    <p:extLst>
      <p:ext uri="{BB962C8B-B14F-4D97-AF65-F5344CB8AC3E}">
        <p14:creationId xmlns:p14="http://schemas.microsoft.com/office/powerpoint/2010/main" val="1061770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C503A-050C-0CA1-3D88-51EF2A9CCDD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AE8AF5B-A5FA-B362-06DC-3992E599623E}"/>
              </a:ext>
            </a:extLst>
          </p:cNvPr>
          <p:cNvSpPr/>
          <p:nvPr/>
        </p:nvSpPr>
        <p:spPr>
          <a:xfrm>
            <a:off x="1961157" y="518874"/>
            <a:ext cx="4134843" cy="516732"/>
          </a:xfrm>
          <a:prstGeom prst="rect">
            <a:avLst/>
          </a:prstGeom>
          <a:noFill/>
          <a:ln/>
        </p:spPr>
        <p:txBody>
          <a:bodyPr wrap="none" lIns="0" tIns="0" rIns="0" bIns="0" rtlCol="0" anchor="t"/>
          <a:lstStyle/>
          <a:p>
            <a:pPr>
              <a:lnSpc>
                <a:spcPts val="4042"/>
              </a:lnSpc>
            </a:pPr>
            <a:r>
              <a:rPr lang="en-US" sz="3250">
                <a:solidFill>
                  <a:srgbClr val="3257B8"/>
                </a:solidFill>
                <a:latin typeface="Arial" panose="020B0604020202020204" pitchFamily="34" charset="0"/>
                <a:ea typeface="Roboto Slab" pitchFamily="34" charset="-122"/>
                <a:cs typeface="Arial" panose="020B0604020202020204" pitchFamily="34" charset="0"/>
              </a:rPr>
              <a:t>Resources</a:t>
            </a:r>
            <a:endParaRPr lang="en-US" sz="3250"/>
          </a:p>
        </p:txBody>
      </p:sp>
      <p:sp>
        <p:nvSpPr>
          <p:cNvPr id="3" name="Text 1">
            <a:extLst>
              <a:ext uri="{FF2B5EF4-FFF2-40B4-BE49-F238E27FC236}">
                <a16:creationId xmlns:a16="http://schemas.microsoft.com/office/drawing/2014/main" id="{2007A280-34FE-222A-A052-4B052F04EACC}"/>
              </a:ext>
            </a:extLst>
          </p:cNvPr>
          <p:cNvSpPr/>
          <p:nvPr/>
        </p:nvSpPr>
        <p:spPr>
          <a:xfrm>
            <a:off x="661491" y="1397129"/>
            <a:ext cx="10869018" cy="4063741"/>
          </a:xfrm>
          <a:prstGeom prst="rect">
            <a:avLst/>
          </a:prstGeom>
          <a:noFill/>
          <a:ln/>
        </p:spPr>
        <p:txBody>
          <a:bodyPr wrap="square" lIns="0" tIns="0" rIns="0" bIns="0" rtlCol="0" anchor="t"/>
          <a:lstStyle/>
          <a:p>
            <a:r>
              <a:rPr lang="en-GB" u="sng" dirty="0">
                <a:hlinkClick r:id="rId3"/>
              </a:rPr>
              <a:t>SY ICB Medicines Optimisation</a:t>
            </a:r>
            <a:endParaRPr lang="en-GB" b="1" u="sng" dirty="0"/>
          </a:p>
          <a:p>
            <a:pPr marL="285750" indent="-285750">
              <a:buFontTx/>
              <a:buChar char="-"/>
            </a:pPr>
            <a:r>
              <a:rPr lang="en-GB" dirty="0"/>
              <a:t>SY Position Statement on the use of </a:t>
            </a:r>
            <a:r>
              <a:rPr lang="en-GB" dirty="0" err="1"/>
              <a:t>tirzepatide</a:t>
            </a:r>
            <a:r>
              <a:rPr lang="en-GB" dirty="0"/>
              <a:t> for overweight and obesity</a:t>
            </a:r>
          </a:p>
          <a:p>
            <a:pPr marL="285750" indent="-285750">
              <a:buFontTx/>
              <a:buChar char="-"/>
            </a:pPr>
            <a:r>
              <a:rPr lang="en-GB" dirty="0"/>
              <a:t>SY ICB Clinical Guidelines for Primary Care to Support the Use of Tirzepatide for Weight Management</a:t>
            </a:r>
          </a:p>
          <a:p>
            <a:pPr marL="285750" indent="-285750">
              <a:buFontTx/>
              <a:buChar char="-"/>
            </a:pPr>
            <a:r>
              <a:rPr lang="en-GB" dirty="0"/>
              <a:t>SY ICB Quick Reference Guide: Clinical Guidelines for Primary Care to Support the Use of Tirzepatide for Weight Management </a:t>
            </a:r>
          </a:p>
          <a:p>
            <a:pPr marL="285750" indent="-285750">
              <a:buFontTx/>
              <a:buChar char="-"/>
            </a:pPr>
            <a:r>
              <a:rPr lang="en-GB" dirty="0"/>
              <a:t>SY ICB Patient information leaflet – available soon</a:t>
            </a:r>
          </a:p>
          <a:p>
            <a:endParaRPr lang="en-GB" dirty="0"/>
          </a:p>
          <a:p>
            <a:r>
              <a:rPr lang="en-GB" b="1" dirty="0"/>
              <a:t>NICE Implementation Resources:</a:t>
            </a:r>
          </a:p>
          <a:p>
            <a:r>
              <a:rPr lang="en-GB" dirty="0">
                <a:hlinkClick r:id="rId4"/>
              </a:rPr>
              <a:t>Tools and resources | Tirzepatide for managing overweight and obesity | Guidance | NICE</a:t>
            </a:r>
            <a:endParaRPr lang="en-GB" dirty="0"/>
          </a:p>
          <a:p>
            <a:r>
              <a:rPr lang="en-GB" dirty="0"/>
              <a:t>Includes:</a:t>
            </a:r>
          </a:p>
          <a:p>
            <a:pPr marL="285750" indent="-285750">
              <a:buFontTx/>
              <a:buChar char="-"/>
            </a:pPr>
            <a:r>
              <a:rPr lang="en-GB" dirty="0"/>
              <a:t>Tirzepatide A discussion aid for healthcare professionals and patients</a:t>
            </a:r>
          </a:p>
          <a:p>
            <a:pPr marL="285750" indent="-285750">
              <a:buFontTx/>
              <a:buChar char="-"/>
            </a:pPr>
            <a:r>
              <a:rPr lang="en-GB" dirty="0"/>
              <a:t>A practical guide to using medicines to manage overweight and obesity</a:t>
            </a:r>
          </a:p>
          <a:p>
            <a:pPr marL="285750" indent="-285750">
              <a:buFontTx/>
              <a:buChar char="-"/>
            </a:pPr>
            <a:endParaRPr lang="en-GB" b="1" dirty="0"/>
          </a:p>
          <a:p>
            <a:r>
              <a:rPr lang="en-GB" b="1" dirty="0"/>
              <a:t>Pharmaceutical company resources website:</a:t>
            </a:r>
          </a:p>
          <a:p>
            <a:r>
              <a:rPr lang="en-GB" u="sng" dirty="0">
                <a:hlinkClick r:id="rId5"/>
              </a:rPr>
              <a:t>uk.lilly.com/metabolic/hcp/diabetes/</a:t>
            </a:r>
            <a:r>
              <a:rPr lang="en-GB" u="sng" dirty="0" err="1">
                <a:hlinkClick r:id="rId5"/>
              </a:rPr>
              <a:t>mounjaro</a:t>
            </a:r>
            <a:r>
              <a:rPr lang="en-GB" u="sng" dirty="0">
                <a:hlinkClick r:id="rId5"/>
              </a:rPr>
              <a:t>/resources</a:t>
            </a:r>
            <a:endParaRPr lang="en-GB" u="sng" dirty="0"/>
          </a:p>
          <a:p>
            <a:r>
              <a:rPr lang="en-GB" dirty="0"/>
              <a:t>Include videos and leaflets on how to inject</a:t>
            </a:r>
          </a:p>
          <a:p>
            <a:endParaRPr lang="en-GB" dirty="0"/>
          </a:p>
          <a:p>
            <a:pPr marL="285750" indent="-285750">
              <a:buFontTx/>
              <a:buChar char="-"/>
            </a:pPr>
            <a:endParaRPr lang="en-GB" dirty="0"/>
          </a:p>
          <a:p>
            <a:endParaRPr lang="en-GB" dirty="0"/>
          </a:p>
        </p:txBody>
      </p:sp>
      <p:pic>
        <p:nvPicPr>
          <p:cNvPr id="8" name="Picture 7" descr="A group of people in a wheelchairs&#10;&#10;AI-generated content may be incorrect.">
            <a:extLst>
              <a:ext uri="{FF2B5EF4-FFF2-40B4-BE49-F238E27FC236}">
                <a16:creationId xmlns:a16="http://schemas.microsoft.com/office/drawing/2014/main" id="{BEF806AC-7CE5-A679-3D4E-27406D96FA1D}"/>
              </a:ext>
            </a:extLst>
          </p:cNvPr>
          <p:cNvPicPr>
            <a:picLocks noChangeAspect="1"/>
          </p:cNvPicPr>
          <p:nvPr/>
        </p:nvPicPr>
        <p:blipFill>
          <a:blip r:embed="rId6"/>
          <a:stretch>
            <a:fillRect/>
          </a:stretch>
        </p:blipFill>
        <p:spPr>
          <a:xfrm>
            <a:off x="3351251" y="5942171"/>
            <a:ext cx="4101863" cy="864000"/>
          </a:xfrm>
          <a:prstGeom prst="rect">
            <a:avLst/>
          </a:prstGeom>
        </p:spPr>
      </p:pic>
      <p:pic>
        <p:nvPicPr>
          <p:cNvPr id="9" name="Picture 8" descr="A colorful logo with black background&#10;&#10;AI-generated content may be incorrect.">
            <a:extLst>
              <a:ext uri="{FF2B5EF4-FFF2-40B4-BE49-F238E27FC236}">
                <a16:creationId xmlns:a16="http://schemas.microsoft.com/office/drawing/2014/main" id="{9D9FF65F-A330-16D8-4A70-B2A11A1E29B1}"/>
              </a:ext>
            </a:extLst>
          </p:cNvPr>
          <p:cNvPicPr>
            <a:picLocks noChangeAspect="1"/>
          </p:cNvPicPr>
          <p:nvPr/>
        </p:nvPicPr>
        <p:blipFill>
          <a:blip r:embed="rId7"/>
          <a:stretch>
            <a:fillRect/>
          </a:stretch>
        </p:blipFill>
        <p:spPr>
          <a:xfrm>
            <a:off x="0" y="57305"/>
            <a:ext cx="1244600" cy="1168400"/>
          </a:xfrm>
          <a:prstGeom prst="rect">
            <a:avLst/>
          </a:prstGeom>
        </p:spPr>
      </p:pic>
      <p:pic>
        <p:nvPicPr>
          <p:cNvPr id="10" name="Picture 9" descr="A close-up of a logo&#10;&#10;AI-generated content may be incorrect.">
            <a:extLst>
              <a:ext uri="{FF2B5EF4-FFF2-40B4-BE49-F238E27FC236}">
                <a16:creationId xmlns:a16="http://schemas.microsoft.com/office/drawing/2014/main" id="{4FC5DB48-3B31-0982-465A-6C973098DA86}"/>
              </a:ext>
            </a:extLst>
          </p:cNvPr>
          <p:cNvPicPr>
            <a:picLocks noChangeAspect="1"/>
          </p:cNvPicPr>
          <p:nvPr/>
        </p:nvPicPr>
        <p:blipFill>
          <a:blip r:embed="rId8"/>
          <a:stretch>
            <a:fillRect/>
          </a:stretch>
        </p:blipFill>
        <p:spPr>
          <a:xfrm>
            <a:off x="8625958" y="57305"/>
            <a:ext cx="3543300" cy="1168400"/>
          </a:xfrm>
          <a:prstGeom prst="rect">
            <a:avLst/>
          </a:prstGeom>
        </p:spPr>
      </p:pic>
    </p:spTree>
    <p:extLst>
      <p:ext uri="{BB962C8B-B14F-4D97-AF65-F5344CB8AC3E}">
        <p14:creationId xmlns:p14="http://schemas.microsoft.com/office/powerpoint/2010/main" val="66401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7D41A9-14BA-44C2-BC61-CBDFC83AEFD8}"/>
              </a:ext>
            </a:extLst>
          </p:cNvPr>
          <p:cNvPicPr>
            <a:picLocks noChangeAspect="1"/>
          </p:cNvPicPr>
          <p:nvPr/>
        </p:nvPicPr>
        <p:blipFill>
          <a:blip r:embed="rId2"/>
          <a:stretch>
            <a:fillRect/>
          </a:stretch>
        </p:blipFill>
        <p:spPr>
          <a:xfrm>
            <a:off x="1769807" y="0"/>
            <a:ext cx="9158748" cy="6858000"/>
          </a:xfrm>
          <a:prstGeom prst="rect">
            <a:avLst/>
          </a:prstGeom>
        </p:spPr>
      </p:pic>
    </p:spTree>
    <p:extLst>
      <p:ext uri="{BB962C8B-B14F-4D97-AF65-F5344CB8AC3E}">
        <p14:creationId xmlns:p14="http://schemas.microsoft.com/office/powerpoint/2010/main" val="221244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508E5-61E0-45B6-9984-81DB3A6FE84C}"/>
              </a:ext>
            </a:extLst>
          </p:cNvPr>
          <p:cNvPicPr>
            <a:picLocks noChangeAspect="1"/>
          </p:cNvPicPr>
          <p:nvPr/>
        </p:nvPicPr>
        <p:blipFill>
          <a:blip r:embed="rId2"/>
          <a:stretch>
            <a:fillRect/>
          </a:stretch>
        </p:blipFill>
        <p:spPr>
          <a:xfrm>
            <a:off x="0" y="0"/>
            <a:ext cx="12128500" cy="6858000"/>
          </a:xfrm>
          <a:prstGeom prst="rect">
            <a:avLst/>
          </a:prstGeom>
        </p:spPr>
      </p:pic>
    </p:spTree>
    <p:extLst>
      <p:ext uri="{BB962C8B-B14F-4D97-AF65-F5344CB8AC3E}">
        <p14:creationId xmlns:p14="http://schemas.microsoft.com/office/powerpoint/2010/main" val="3411501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6C62-0A34-4D32-9B0C-5F3B959991D3}"/>
              </a:ext>
            </a:extLst>
          </p:cNvPr>
          <p:cNvSpPr txBox="1">
            <a:spLocks/>
          </p:cNvSpPr>
          <p:nvPr/>
        </p:nvSpPr>
        <p:spPr>
          <a:xfrm>
            <a:off x="266700" y="-15873"/>
            <a:ext cx="10515600" cy="955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Consequences of excess weight in GP Practice</a:t>
            </a:r>
            <a:endParaRPr lang="en-GB" dirty="0"/>
          </a:p>
        </p:txBody>
      </p:sp>
      <p:graphicFrame>
        <p:nvGraphicFramePr>
          <p:cNvPr id="3" name="Table 2">
            <a:extLst>
              <a:ext uri="{FF2B5EF4-FFF2-40B4-BE49-F238E27FC236}">
                <a16:creationId xmlns:a16="http://schemas.microsoft.com/office/drawing/2014/main" id="{476F736B-0CF2-4379-A042-42A87D460BAC}"/>
              </a:ext>
            </a:extLst>
          </p:cNvPr>
          <p:cNvGraphicFramePr>
            <a:graphicFrameLocks noGrp="1"/>
          </p:cNvGraphicFramePr>
          <p:nvPr>
            <p:extLst>
              <p:ext uri="{D42A27DB-BD31-4B8C-83A1-F6EECF244321}">
                <p14:modId xmlns:p14="http://schemas.microsoft.com/office/powerpoint/2010/main" val="1577876097"/>
              </p:ext>
            </p:extLst>
          </p:nvPr>
        </p:nvGraphicFramePr>
        <p:xfrm>
          <a:off x="101600" y="1538287"/>
          <a:ext cx="12192000" cy="5319713"/>
        </p:xfrm>
        <a:graphic>
          <a:graphicData uri="http://schemas.openxmlformats.org/drawingml/2006/table">
            <a:tbl>
              <a:tblPr/>
              <a:tblGrid>
                <a:gridCol w="3087077">
                  <a:extLst>
                    <a:ext uri="{9D8B030D-6E8A-4147-A177-3AD203B41FA5}">
                      <a16:colId xmlns:a16="http://schemas.microsoft.com/office/drawing/2014/main" val="1166441670"/>
                    </a:ext>
                  </a:extLst>
                </a:gridCol>
                <a:gridCol w="5040923">
                  <a:extLst>
                    <a:ext uri="{9D8B030D-6E8A-4147-A177-3AD203B41FA5}">
                      <a16:colId xmlns:a16="http://schemas.microsoft.com/office/drawing/2014/main" val="3551046239"/>
                    </a:ext>
                  </a:extLst>
                </a:gridCol>
                <a:gridCol w="4064000">
                  <a:extLst>
                    <a:ext uri="{9D8B030D-6E8A-4147-A177-3AD203B41FA5}">
                      <a16:colId xmlns:a16="http://schemas.microsoft.com/office/drawing/2014/main" val="29027738"/>
                    </a:ext>
                  </a:extLst>
                </a:gridCol>
              </a:tblGrid>
              <a:tr h="1011185">
                <a:tc>
                  <a:txBody>
                    <a:bodyPr/>
                    <a:lstStyle/>
                    <a:p>
                      <a:pPr algn="l"/>
                      <a:r>
                        <a:rPr lang="en-GB" b="1">
                          <a:effectLst/>
                        </a:rPr>
                        <a:t>BMI Category (kg/m²)</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b="1" dirty="0">
                          <a:effectLst/>
                        </a:rPr>
                        <a:t>Mean GP Consultations/Year (Women 55–79y)</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tc>
                  <a:txBody>
                    <a:bodyPr/>
                    <a:lstStyle/>
                    <a:p>
                      <a:pPr algn="l"/>
                      <a:r>
                        <a:rPr lang="en-GB" b="1">
                          <a:effectLst/>
                        </a:rPr>
                        <a:t>Mean Annual Cost (2016 £)</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2F2F2"/>
                    </a:solidFill>
                  </a:tcPr>
                </a:tc>
                <a:extLst>
                  <a:ext uri="{0D108BD9-81ED-4DB2-BD59-A6C34878D82A}">
                    <a16:rowId xmlns:a16="http://schemas.microsoft.com/office/drawing/2014/main" val="1121113405"/>
                  </a:ext>
                </a:extLst>
              </a:tr>
              <a:tr h="615504">
                <a:tc>
                  <a:txBody>
                    <a:bodyPr/>
                    <a:lstStyle/>
                    <a:p>
                      <a:pPr algn="l"/>
                      <a:r>
                        <a:rPr lang="en-GB">
                          <a:effectLst/>
                        </a:rPr>
                        <a:t>20 to &lt;22.5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7.0 (6.8–7.1)</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£288 (280–295)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2002156"/>
                  </a:ext>
                </a:extLst>
              </a:tr>
              <a:tr h="615504">
                <a:tc>
                  <a:txBody>
                    <a:bodyPr/>
                    <a:lstStyle/>
                    <a:p>
                      <a:pPr algn="l"/>
                      <a:r>
                        <a:rPr lang="en-GB">
                          <a:effectLst/>
                        </a:rPr>
                        <a:t>22.5 to &lt;25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7.1 (7.0–7.3)</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£296 (289–302)</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618082831"/>
                  </a:ext>
                </a:extLst>
              </a:tr>
              <a:tr h="615504">
                <a:tc>
                  <a:txBody>
                    <a:bodyPr/>
                    <a:lstStyle/>
                    <a:p>
                      <a:pPr algn="l"/>
                      <a:r>
                        <a:rPr lang="en-GB">
                          <a:effectLst/>
                        </a:rPr>
                        <a:t>25 to &lt;27.5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7.5 (7.4–7.7)</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£314 (307–321)</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99785513"/>
                  </a:ext>
                </a:extLst>
              </a:tr>
              <a:tr h="615504">
                <a:tc>
                  <a:txBody>
                    <a:bodyPr/>
                    <a:lstStyle/>
                    <a:p>
                      <a:pPr algn="l"/>
                      <a:r>
                        <a:rPr lang="en-GB">
                          <a:effectLst/>
                        </a:rPr>
                        <a:t>27.5 to &lt;30</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8.1 (7.9–8.3)</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£338 (329–347)</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39410481"/>
                  </a:ext>
                </a:extLst>
              </a:tr>
              <a:tr h="615504">
                <a:tc>
                  <a:txBody>
                    <a:bodyPr/>
                    <a:lstStyle/>
                    <a:p>
                      <a:pPr algn="l"/>
                      <a:r>
                        <a:rPr lang="en-GB">
                          <a:effectLst/>
                        </a:rPr>
                        <a:t>30 to &lt;35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9.0 (8.7–9.2)</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£376 (366–386)</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16444024"/>
                  </a:ext>
                </a:extLst>
              </a:tr>
              <a:tr h="615504">
                <a:tc>
                  <a:txBody>
                    <a:bodyPr/>
                    <a:lstStyle/>
                    <a:p>
                      <a:pPr algn="l"/>
                      <a:r>
                        <a:rPr lang="en-GB">
                          <a:effectLst/>
                        </a:rPr>
                        <a:t>35 to &lt;40</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10.1 (9.7–10.5)</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£428 (410–447)</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35793923"/>
                  </a:ext>
                </a:extLst>
              </a:tr>
              <a:tr h="615504">
                <a:tc>
                  <a:txBody>
                    <a:bodyPr/>
                    <a:lstStyle/>
                    <a:p>
                      <a:pPr algn="l"/>
                      <a:r>
                        <a:rPr lang="en-GB">
                          <a:effectLst/>
                        </a:rPr>
                        <a:t>≥40</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a:effectLst/>
                        </a:rPr>
                        <a:t>11.1 (10.3–11.9)</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a:r>
                        <a:rPr lang="en-GB" dirty="0">
                          <a:effectLst/>
                        </a:rPr>
                        <a:t>£473 (441–506)</a:t>
                      </a:r>
                    </a:p>
                  </a:txBody>
                  <a:tcPr marL="76200" marR="76200" marT="76200" marB="76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54650706"/>
                  </a:ext>
                </a:extLst>
              </a:tr>
            </a:tbl>
          </a:graphicData>
        </a:graphic>
      </p:graphicFrame>
    </p:spTree>
    <p:extLst>
      <p:ext uri="{BB962C8B-B14F-4D97-AF65-F5344CB8AC3E}">
        <p14:creationId xmlns:p14="http://schemas.microsoft.com/office/powerpoint/2010/main" val="424556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46C5-B81A-4679-AC69-7FE369914D83}"/>
              </a:ext>
            </a:extLst>
          </p:cNvPr>
          <p:cNvSpPr>
            <a:spLocks noGrp="1"/>
          </p:cNvSpPr>
          <p:nvPr>
            <p:ph type="title"/>
          </p:nvPr>
        </p:nvSpPr>
        <p:spPr>
          <a:xfrm>
            <a:off x="107950" y="0"/>
            <a:ext cx="11747500" cy="1325563"/>
          </a:xfrm>
        </p:spPr>
        <p:txBody>
          <a:bodyPr/>
          <a:lstStyle/>
          <a:p>
            <a:pPr algn="ctr"/>
            <a:r>
              <a:rPr lang="en-GB" sz="4000" b="1" dirty="0">
                <a:solidFill>
                  <a:srgbClr val="7030A0"/>
                </a:solidFill>
              </a:rPr>
              <a:t>Obesity Management: What changed in the last decade </a:t>
            </a:r>
            <a:r>
              <a:rPr lang="en-GB" b="1" dirty="0">
                <a:solidFill>
                  <a:srgbClr val="C00000"/>
                </a:solidFill>
              </a:rPr>
              <a:t>(≈2016–2026)</a:t>
            </a:r>
          </a:p>
        </p:txBody>
      </p:sp>
      <p:sp>
        <p:nvSpPr>
          <p:cNvPr id="3" name="Content Placeholder 2">
            <a:extLst>
              <a:ext uri="{FF2B5EF4-FFF2-40B4-BE49-F238E27FC236}">
                <a16:creationId xmlns:a16="http://schemas.microsoft.com/office/drawing/2014/main" id="{2AEB6D34-C71A-4117-94C6-E2E8D409791D}"/>
              </a:ext>
            </a:extLst>
          </p:cNvPr>
          <p:cNvSpPr>
            <a:spLocks noGrp="1"/>
          </p:cNvSpPr>
          <p:nvPr>
            <p:ph idx="1"/>
          </p:nvPr>
        </p:nvSpPr>
        <p:spPr>
          <a:xfrm>
            <a:off x="107950" y="1484249"/>
            <a:ext cx="11836400" cy="4254574"/>
          </a:xfrm>
        </p:spPr>
        <p:txBody>
          <a:bodyPr>
            <a:normAutofit/>
          </a:bodyPr>
          <a:lstStyle/>
          <a:p>
            <a:pPr>
              <a:spcAft>
                <a:spcPts val="1000"/>
              </a:spcAft>
              <a:defRPr sz="2800"/>
            </a:pPr>
            <a:r>
              <a:rPr lang="en-GB" dirty="0"/>
              <a:t>Reframed as a chronic, relapsing disease → long‑term care, not “willpower”.</a:t>
            </a:r>
            <a:r>
              <a:rPr lang="en-GB" baseline="30000" dirty="0"/>
              <a:t>1,2</a:t>
            </a:r>
          </a:p>
          <a:p>
            <a:pPr>
              <a:spcAft>
                <a:spcPts val="1000"/>
              </a:spcAft>
              <a:defRPr sz="2800"/>
            </a:pPr>
            <a:r>
              <a:rPr lang="en-GB" dirty="0"/>
              <a:t>Pathways matured: tiered specialist services + digital/remote programmes.</a:t>
            </a:r>
            <a:r>
              <a:rPr lang="en-GB" baseline="30000" dirty="0"/>
              <a:t>3,4</a:t>
            </a:r>
          </a:p>
          <a:p>
            <a:pPr>
              <a:spcAft>
                <a:spcPts val="1000"/>
              </a:spcAft>
              <a:defRPr sz="2800"/>
            </a:pPr>
            <a:r>
              <a:rPr lang="en-GB" dirty="0"/>
              <a:t> Therapeutics step‑change: high‑efficacy incretin meds (</a:t>
            </a:r>
            <a:r>
              <a:rPr lang="en-GB" dirty="0" err="1"/>
              <a:t>Semaglutide</a:t>
            </a:r>
            <a:r>
              <a:rPr lang="en-GB" dirty="0"/>
              <a:t> ~15%; </a:t>
            </a:r>
            <a:r>
              <a:rPr lang="en-GB" dirty="0" err="1"/>
              <a:t>Tirzepatide</a:t>
            </a:r>
            <a:r>
              <a:rPr lang="en-GB" dirty="0"/>
              <a:t> up to ~21% weight loss in RCTs).</a:t>
            </a:r>
            <a:r>
              <a:rPr lang="en-GB" baseline="30000" dirty="0"/>
              <a:t>5,6,7</a:t>
            </a:r>
            <a:r>
              <a:rPr lang="en-GB" dirty="0"/>
              <a:t> </a:t>
            </a:r>
          </a:p>
          <a:p>
            <a:pPr>
              <a:spcAft>
                <a:spcPts val="1000"/>
              </a:spcAft>
              <a:defRPr sz="2800"/>
            </a:pPr>
            <a:r>
              <a:rPr lang="en-GB" dirty="0"/>
              <a:t>Guidelines/commissioning shifted: NICE recommends AOMs within structured services; NHS England is phasing rollout by clinical risk.</a:t>
            </a:r>
            <a:r>
              <a:rPr lang="en-GB" baseline="30000" dirty="0"/>
              <a:t>2,6,8</a:t>
            </a:r>
            <a:r>
              <a:rPr lang="en-GB" dirty="0"/>
              <a:t> </a:t>
            </a:r>
          </a:p>
          <a:p>
            <a:pPr>
              <a:spcAft>
                <a:spcPts val="1000"/>
              </a:spcAft>
              <a:defRPr sz="2800"/>
            </a:pPr>
            <a:r>
              <a:rPr lang="en-GB" dirty="0"/>
              <a:t>More outcomes + equity focus: prevent complications and narrow inequality gaps as prevalence rises and remains socially patterned.</a:t>
            </a:r>
            <a:r>
              <a:rPr lang="en-GB" baseline="30000" dirty="0"/>
              <a:t>2,9</a:t>
            </a:r>
            <a:endParaRPr lang="en-GB" dirty="0"/>
          </a:p>
        </p:txBody>
      </p:sp>
      <p:sp>
        <p:nvSpPr>
          <p:cNvPr id="4" name="TextBox 3">
            <a:extLst>
              <a:ext uri="{FF2B5EF4-FFF2-40B4-BE49-F238E27FC236}">
                <a16:creationId xmlns:a16="http://schemas.microsoft.com/office/drawing/2014/main" id="{B584041F-881E-4975-8EFF-C3DC75085EA2}"/>
              </a:ext>
            </a:extLst>
          </p:cNvPr>
          <p:cNvSpPr txBox="1"/>
          <p:nvPr/>
        </p:nvSpPr>
        <p:spPr>
          <a:xfrm>
            <a:off x="0" y="5738822"/>
            <a:ext cx="5145024" cy="1508105"/>
          </a:xfrm>
          <a:prstGeom prst="rect">
            <a:avLst/>
          </a:prstGeom>
          <a:noFill/>
        </p:spPr>
        <p:txBody>
          <a:bodyPr wrap="square" rtlCol="0">
            <a:spAutoFit/>
          </a:bodyPr>
          <a:lstStyle/>
          <a:p>
            <a:r>
              <a:rPr lang="en-US" dirty="0"/>
              <a:t> </a:t>
            </a:r>
            <a:r>
              <a:rPr lang="en-US" sz="800" dirty="0"/>
              <a:t>¹ World Health Organization (WHO). Obesity and overweight – fact sheet (updated 8 Dec 2025).</a:t>
            </a:r>
          </a:p>
          <a:p>
            <a:r>
              <a:rPr lang="en-US" sz="800" dirty="0"/>
              <a:t>² NICE. NG246 Overweight and obesity management (published 14 Jan 2025; updated 8 Jan 2026).</a:t>
            </a:r>
          </a:p>
          <a:p>
            <a:r>
              <a:rPr lang="en-US" sz="800" dirty="0"/>
              <a:t>³ NHS England. Enhanced service specification: Weight management 2021/22 (B0699, published 21 Jun 2021).</a:t>
            </a:r>
          </a:p>
          <a:p>
            <a:r>
              <a:rPr lang="en-US" sz="800" dirty="0"/>
              <a:t>⁴ NHS England. NHS Digital Weight Management </a:t>
            </a:r>
            <a:r>
              <a:rPr lang="en-US" sz="800" dirty="0" err="1"/>
              <a:t>Programme</a:t>
            </a:r>
            <a:r>
              <a:rPr lang="en-US" sz="800" dirty="0"/>
              <a:t>: Healthcare professional toolkit (2022).</a:t>
            </a:r>
          </a:p>
          <a:p>
            <a:r>
              <a:rPr lang="en-US" sz="800" dirty="0"/>
              <a:t>⁵ Wilding JPH, et al. Once-weekly </a:t>
            </a:r>
            <a:r>
              <a:rPr lang="en-US" sz="800" dirty="0" err="1"/>
              <a:t>semaglutide</a:t>
            </a:r>
            <a:r>
              <a:rPr lang="en-US" sz="800" dirty="0"/>
              <a:t> in adults with overweight or obesity (STEP 1). N </a:t>
            </a:r>
            <a:r>
              <a:rPr lang="en-US" sz="800" dirty="0" err="1"/>
              <a:t>Engl</a:t>
            </a:r>
            <a:r>
              <a:rPr lang="en-US" sz="800" dirty="0"/>
              <a:t> J Med. 2021.</a:t>
            </a:r>
          </a:p>
          <a:p>
            <a:r>
              <a:rPr lang="en-US" sz="800" dirty="0"/>
              <a:t>⁶ NICE. TA875 </a:t>
            </a:r>
            <a:r>
              <a:rPr lang="en-US" sz="800" dirty="0" err="1"/>
              <a:t>Semaglutide</a:t>
            </a:r>
            <a:r>
              <a:rPr lang="en-US" sz="800" dirty="0"/>
              <a:t> for managing overweight and obesity (published 8 Mar 2023; updated 4 Sep 2023).</a:t>
            </a:r>
          </a:p>
          <a:p>
            <a:r>
              <a:rPr lang="en-US" sz="800" dirty="0"/>
              <a:t>⁷ </a:t>
            </a:r>
            <a:r>
              <a:rPr lang="en-US" sz="800" dirty="0" err="1"/>
              <a:t>Jastreboff</a:t>
            </a:r>
            <a:r>
              <a:rPr lang="en-US" sz="800" dirty="0"/>
              <a:t> AM, et al. </a:t>
            </a:r>
            <a:r>
              <a:rPr lang="en-US" sz="800" dirty="0" err="1"/>
              <a:t>Tirzepatide</a:t>
            </a:r>
            <a:r>
              <a:rPr lang="en-US" sz="800" dirty="0"/>
              <a:t> once weekly for the treatment of obesity (SURMOUNT‑1). N </a:t>
            </a:r>
            <a:r>
              <a:rPr lang="en-US" sz="800" dirty="0" err="1"/>
              <a:t>Engl</a:t>
            </a:r>
            <a:r>
              <a:rPr lang="en-US" sz="800" dirty="0"/>
              <a:t> J Med. 2022.</a:t>
            </a:r>
          </a:p>
          <a:p>
            <a:r>
              <a:rPr lang="en-US" sz="800" dirty="0"/>
              <a:t>⁸ NHS England. Interim commissioning guidance: implementation of NICE TA1026 (</a:t>
            </a:r>
            <a:r>
              <a:rPr lang="en-US" sz="800" dirty="0" err="1"/>
              <a:t>tirzepatide</a:t>
            </a:r>
            <a:r>
              <a:rPr lang="en-US" sz="800" dirty="0"/>
              <a:t>) (published 24 Mar 2025).</a:t>
            </a:r>
          </a:p>
          <a:p>
            <a:endParaRPr lang="en-GB" dirty="0"/>
          </a:p>
        </p:txBody>
      </p:sp>
    </p:spTree>
    <p:extLst>
      <p:ext uri="{BB962C8B-B14F-4D97-AF65-F5344CB8AC3E}">
        <p14:creationId xmlns:p14="http://schemas.microsoft.com/office/powerpoint/2010/main" val="27324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AFDC-86D7-4F30-ACB1-B77A55D4EE1B}"/>
              </a:ext>
            </a:extLst>
          </p:cNvPr>
          <p:cNvSpPr>
            <a:spLocks noGrp="1"/>
          </p:cNvSpPr>
          <p:nvPr>
            <p:ph type="title"/>
          </p:nvPr>
        </p:nvSpPr>
        <p:spPr>
          <a:xfrm>
            <a:off x="838200" y="-292608"/>
            <a:ext cx="10515600" cy="1325563"/>
          </a:xfrm>
        </p:spPr>
        <p:txBody>
          <a:bodyPr>
            <a:normAutofit/>
          </a:bodyPr>
          <a:lstStyle/>
          <a:p>
            <a:pPr algn="ctr"/>
            <a:r>
              <a:rPr lang="en-GB" sz="3200" b="1" dirty="0"/>
              <a:t>Incretin Mimetics- What are they?</a:t>
            </a:r>
          </a:p>
        </p:txBody>
      </p:sp>
      <p:sp>
        <p:nvSpPr>
          <p:cNvPr id="3" name="Content Placeholder 2">
            <a:extLst>
              <a:ext uri="{FF2B5EF4-FFF2-40B4-BE49-F238E27FC236}">
                <a16:creationId xmlns:a16="http://schemas.microsoft.com/office/drawing/2014/main" id="{FA634118-B4DA-4100-ADA7-DBD6B0E0B4AA}"/>
              </a:ext>
            </a:extLst>
          </p:cNvPr>
          <p:cNvSpPr>
            <a:spLocks noGrp="1"/>
          </p:cNvSpPr>
          <p:nvPr>
            <p:ph idx="1"/>
          </p:nvPr>
        </p:nvSpPr>
        <p:spPr>
          <a:xfrm>
            <a:off x="0" y="682752"/>
            <a:ext cx="12052300" cy="6175248"/>
          </a:xfrm>
        </p:spPr>
        <p:txBody>
          <a:bodyPr>
            <a:normAutofit/>
          </a:bodyPr>
          <a:lstStyle/>
          <a:p>
            <a:pPr>
              <a:buFont typeface="Wingdings" panose="05000000000000000000" pitchFamily="2" charset="2"/>
              <a:buChar char="q"/>
            </a:pPr>
            <a:r>
              <a:rPr lang="en-GB" sz="1800" dirty="0"/>
              <a:t>Mimic natural gut hormones  (GLP-1, and/or GIP) released after eating—these are called incretins. Normal physiology: </a:t>
            </a:r>
            <a:r>
              <a:rPr lang="en-GB" sz="1800" b="1" dirty="0">
                <a:solidFill>
                  <a:srgbClr val="FF0000"/>
                </a:solidFill>
              </a:rPr>
              <a:t>Meal </a:t>
            </a:r>
            <a:r>
              <a:rPr lang="en-GB" sz="1800" b="1" dirty="0" err="1">
                <a:solidFill>
                  <a:srgbClr val="FF0000"/>
                </a:solidFill>
              </a:rPr>
              <a:t>Meal</a:t>
            </a:r>
            <a:r>
              <a:rPr lang="en-GB" sz="1800" b="1" dirty="0">
                <a:solidFill>
                  <a:srgbClr val="FF0000"/>
                </a:solidFill>
              </a:rPr>
              <a:t> → GLP‑1/GIP ↑ insulin (glucose‑dependent), ↓ glucagon, slow gastric emptying, ↑ satiety.</a:t>
            </a:r>
          </a:p>
          <a:p>
            <a:pPr>
              <a:buFont typeface="Wingdings" panose="05000000000000000000" pitchFamily="2" charset="2"/>
              <a:buChar char="q"/>
            </a:pPr>
            <a:r>
              <a:rPr lang="en-US" sz="1800" dirty="0"/>
              <a:t> </a:t>
            </a:r>
            <a:r>
              <a:rPr lang="en-GB" sz="1800" dirty="0"/>
              <a:t>GLP 1 – Liraglutide, </a:t>
            </a:r>
            <a:r>
              <a:rPr lang="en-GB" sz="1800" dirty="0" err="1"/>
              <a:t>Semaglutide</a:t>
            </a:r>
            <a:r>
              <a:rPr lang="en-GB" sz="1800" dirty="0"/>
              <a:t> ; Dual GIP/GLP-1 - Combine enhanced insulin response with synergistic weight loss via both incretin pathways – </a:t>
            </a:r>
            <a:r>
              <a:rPr lang="en-GB" sz="1800" dirty="0" err="1"/>
              <a:t>Tirzepatide</a:t>
            </a:r>
            <a:r>
              <a:rPr lang="en-GB" sz="1800" dirty="0"/>
              <a:t>.</a:t>
            </a:r>
          </a:p>
          <a:p>
            <a:pPr>
              <a:buFont typeface="Wingdings" panose="05000000000000000000" pitchFamily="2" charset="2"/>
              <a:buChar char="q"/>
            </a:pPr>
            <a:r>
              <a:rPr lang="en-GB" sz="1800" dirty="0"/>
              <a:t>Lower blood glucose, support sustained weight loss, and often improve cardiovascular(Liraglutide, </a:t>
            </a:r>
            <a:r>
              <a:rPr lang="en-GB" sz="1800" dirty="0" err="1"/>
              <a:t>Semaglutide</a:t>
            </a:r>
            <a:r>
              <a:rPr lang="en-GB" sz="1800" dirty="0"/>
              <a:t>),  and metabolic risk factors</a:t>
            </a:r>
          </a:p>
          <a:p>
            <a:pPr marL="0" indent="0">
              <a:buNone/>
            </a:pPr>
            <a:endParaRPr lang="en-GB" dirty="0"/>
          </a:p>
        </p:txBody>
      </p:sp>
      <p:pic>
        <p:nvPicPr>
          <p:cNvPr id="4" name="Picture 3">
            <a:extLst>
              <a:ext uri="{FF2B5EF4-FFF2-40B4-BE49-F238E27FC236}">
                <a16:creationId xmlns:a16="http://schemas.microsoft.com/office/drawing/2014/main" id="{D035E406-A77D-4610-B2EC-DF3B08330FB5}"/>
              </a:ext>
            </a:extLst>
          </p:cNvPr>
          <p:cNvPicPr>
            <a:picLocks noChangeAspect="1"/>
          </p:cNvPicPr>
          <p:nvPr/>
        </p:nvPicPr>
        <p:blipFill>
          <a:blip r:embed="rId2"/>
          <a:stretch>
            <a:fillRect/>
          </a:stretch>
        </p:blipFill>
        <p:spPr>
          <a:xfrm>
            <a:off x="1402080" y="2182368"/>
            <a:ext cx="9339072" cy="4675632"/>
          </a:xfrm>
          <a:prstGeom prst="rect">
            <a:avLst/>
          </a:prstGeom>
        </p:spPr>
      </p:pic>
    </p:spTree>
    <p:extLst>
      <p:ext uri="{BB962C8B-B14F-4D97-AF65-F5344CB8AC3E}">
        <p14:creationId xmlns:p14="http://schemas.microsoft.com/office/powerpoint/2010/main" val="856970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2"/>
</p:tagLst>
</file>

<file path=ppt/tags/tag2.xml><?xml version="1.0" encoding="utf-8"?>
<p:tagLst xmlns:a="http://schemas.openxmlformats.org/drawingml/2006/main" xmlns:r="http://schemas.openxmlformats.org/officeDocument/2006/relationships" xmlns:p="http://schemas.openxmlformats.org/presentationml/2006/main">
  <p:tag name="AS_UNIQUEID" val="543"/>
</p:tagLst>
</file>

<file path=ppt/tags/tag3.xml><?xml version="1.0" encoding="utf-8"?>
<p:tagLst xmlns:a="http://schemas.openxmlformats.org/drawingml/2006/main" xmlns:r="http://schemas.openxmlformats.org/officeDocument/2006/relationships" xmlns:p="http://schemas.openxmlformats.org/presentationml/2006/main">
  <p:tag name="AS_UNIQUEID" val="544"/>
</p:tagLst>
</file>

<file path=ppt/tags/tag4.xml><?xml version="1.0" encoding="utf-8"?>
<p:tagLst xmlns:a="http://schemas.openxmlformats.org/drawingml/2006/main" xmlns:r="http://schemas.openxmlformats.org/officeDocument/2006/relationships" xmlns:p="http://schemas.openxmlformats.org/presentationml/2006/main">
  <p:tag name="AS_UNIQUEID" val="546"/>
</p:tagLst>
</file>

<file path=ppt/tags/tag5.xml><?xml version="1.0" encoding="utf-8"?>
<p:tagLst xmlns:a="http://schemas.openxmlformats.org/drawingml/2006/main" xmlns:r="http://schemas.openxmlformats.org/officeDocument/2006/relationships" xmlns:p="http://schemas.openxmlformats.org/presentationml/2006/main">
  <p:tag name="AS_UNIQUEID" val="547"/>
</p:tagLst>
</file>

<file path=ppt/tags/tag6.xml><?xml version="1.0" encoding="utf-8"?>
<p:tagLst xmlns:a="http://schemas.openxmlformats.org/drawingml/2006/main" xmlns:r="http://schemas.openxmlformats.org/officeDocument/2006/relationships" xmlns:p="http://schemas.openxmlformats.org/presentationml/2006/main">
  <p:tag name="AS_UNIQUEID" val="550"/>
</p:tagLst>
</file>

<file path=ppt/tags/tag7.xml><?xml version="1.0" encoding="utf-8"?>
<p:tagLst xmlns:a="http://schemas.openxmlformats.org/drawingml/2006/main" xmlns:r="http://schemas.openxmlformats.org/officeDocument/2006/relationships" xmlns:p="http://schemas.openxmlformats.org/presentationml/2006/main">
  <p:tag name="AS_UNIQUEID" val="551"/>
</p:tagLst>
</file>

<file path=ppt/tags/tag8.xml><?xml version="1.0" encoding="utf-8"?>
<p:tagLst xmlns:a="http://schemas.openxmlformats.org/drawingml/2006/main" xmlns:r="http://schemas.openxmlformats.org/officeDocument/2006/relationships" xmlns:p="http://schemas.openxmlformats.org/presentationml/2006/main">
  <p:tag name="AS_UNIQUEID" val="5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4EE08F76271E47A8C9D53446E66A50" ma:contentTypeVersion="21" ma:contentTypeDescription="Create a new document." ma:contentTypeScope="" ma:versionID="073503fc235958981c40e94bdf49ea87">
  <xsd:schema xmlns:xsd="http://www.w3.org/2001/XMLSchema" xmlns:xs="http://www.w3.org/2001/XMLSchema" xmlns:p="http://schemas.microsoft.com/office/2006/metadata/properties" xmlns:ns1="http://schemas.microsoft.com/sharepoint/v3" xmlns:ns2="6d6a54b7-fc96-4537-b515-e30173027318" xmlns:ns3="b41175ad-5aee-4862-9c19-d00d69a21c19" targetNamespace="http://schemas.microsoft.com/office/2006/metadata/properties" ma:root="true" ma:fieldsID="209b854b4a654d6233e7aca3b3b83dac" ns1:_="" ns2:_="" ns3:_="">
    <xsd:import namespace="http://schemas.microsoft.com/sharepoint/v3"/>
    <xsd:import namespace="6d6a54b7-fc96-4537-b515-e30173027318"/>
    <xsd:import namespace="b41175ad-5aee-4862-9c19-d00d69a21c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comment"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1:_ip_UnifiedCompliancePolicyProperties" minOccurs="0"/>
                <xsd:element ref="ns1:_ip_UnifiedCompliancePolicyUIAction" minOccurs="0"/>
                <xsd:element ref="ns2:MediaServiceLocation" minOccurs="0"/>
                <xsd:element ref="ns2:Outco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a54b7-fc96-4537-b515-e301730273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comment" ma:index="14" nillable="true" ma:displayName="comment" ma:format="Dropdown" ma:internalName="comment">
      <xsd:simpleType>
        <xsd:restriction base="dms:Text">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7" nillable="true" ma:displayName="Location" ma:indexed="true" ma:internalName="MediaServiceLocation" ma:readOnly="true">
      <xsd:simpleType>
        <xsd:restriction base="dms:Text"/>
      </xsd:simpleType>
    </xsd:element>
    <xsd:element name="Outcome" ma:index="28" nillable="true" ma:displayName="Outcome" ma:description="Incident to remain open or closed" ma:format="Dropdown" ma:internalName="Outco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175ad-5aee-4862-9c19-d00d69a21c1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b12b297-36cd-40b5-b714-0c31021fb1c0}" ma:internalName="TaxCatchAll" ma:showField="CatchAllData" ma:web="b41175ad-5aee-4862-9c19-d00d69a21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1175ad-5aee-4862-9c19-d00d69a21c19" xsi:nil="true"/>
    <_ip_UnifiedCompliancePolicyUIAction xmlns="http://schemas.microsoft.com/sharepoint/v3" xsi:nil="true"/>
    <comment xmlns="6d6a54b7-fc96-4537-b515-e30173027318" xsi:nil="true"/>
    <Outcome xmlns="6d6a54b7-fc96-4537-b515-e30173027318" xsi:nil="true"/>
    <lcf76f155ced4ddcb4097134ff3c332f xmlns="6d6a54b7-fc96-4537-b515-e30173027318">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F082B977-430A-4714-9850-DFA115F74F47}"/>
</file>

<file path=customXml/itemProps2.xml><?xml version="1.0" encoding="utf-8"?>
<ds:datastoreItem xmlns:ds="http://schemas.openxmlformats.org/officeDocument/2006/customXml" ds:itemID="{D1AF9E95-563B-4EC1-BDC0-20A472B064AD}"/>
</file>

<file path=customXml/itemProps3.xml><?xml version="1.0" encoding="utf-8"?>
<ds:datastoreItem xmlns:ds="http://schemas.openxmlformats.org/officeDocument/2006/customXml" ds:itemID="{BD2FB138-0B81-4144-9389-976BE384F536}"/>
</file>

<file path=docProps/app.xml><?xml version="1.0" encoding="utf-8"?>
<Properties xmlns="http://schemas.openxmlformats.org/officeDocument/2006/extended-properties" xmlns:vt="http://schemas.openxmlformats.org/officeDocument/2006/docPropsVTypes">
  <Template>{BDA0BB28-6B95-F04F-92FF-F3F0036A8644}tf10001119_mac</Template>
  <TotalTime>2327</TotalTime>
  <Words>7551</Words>
  <Application>Microsoft Office PowerPoint</Application>
  <PresentationFormat>Widescreen</PresentationFormat>
  <Paragraphs>1192</Paragraphs>
  <Slides>56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Aptos</vt:lpstr>
      <vt:lpstr>Arial</vt:lpstr>
      <vt:lpstr>Calibri</vt:lpstr>
      <vt:lpstr>Calibri Light</vt:lpstr>
      <vt:lpstr>Helvetica</vt:lpstr>
      <vt:lpstr>Symbol</vt:lpstr>
      <vt:lpstr>Times New Roman</vt:lpstr>
      <vt:lpstr>Verdana</vt:lpstr>
      <vt:lpstr>Wingdings</vt:lpstr>
      <vt:lpstr>Office Theme</vt:lpstr>
      <vt:lpstr>PowerPoint Presentation</vt:lpstr>
      <vt:lpstr>PowerPoint Presentation</vt:lpstr>
      <vt:lpstr>Session Outline</vt:lpstr>
      <vt:lpstr>PowerPoint Presentation</vt:lpstr>
      <vt:lpstr>Obesity = Long-term  health condition</vt:lpstr>
      <vt:lpstr>PowerPoint Presentation</vt:lpstr>
      <vt:lpstr>PowerPoint Presentation</vt:lpstr>
      <vt:lpstr>Obesity Management: What changed in the last decade (≈2016–2026)</vt:lpstr>
      <vt:lpstr>Incretin Mimetics- What are they?</vt:lpstr>
      <vt:lpstr>PowerPoint Presentation</vt:lpstr>
      <vt:lpstr>PowerPoint Presentation</vt:lpstr>
      <vt:lpstr>PowerPoint Presentation</vt:lpstr>
      <vt:lpstr>PowerPoint Presentation</vt:lpstr>
      <vt:lpstr>PowerPoint Presentation</vt:lpstr>
      <vt:lpstr>PowerPoint Presentation</vt:lpstr>
      <vt:lpstr>Tirzepatide Roll Out – South Yorkshire </vt:lpstr>
      <vt:lpstr> Working the Pathway – ELIGIBILITY AND ASSESSMENT  FOR TIRZEPATIDE</vt:lpstr>
      <vt:lpstr>Step 1: Eligibility </vt:lpstr>
      <vt:lpstr>Operationalising Tirzepatide Eligibility (SystmOneEMIS) </vt:lpstr>
      <vt:lpstr>PowerPoint Presentation</vt:lpstr>
      <vt:lpstr>PowerPoint Presentation</vt:lpstr>
      <vt:lpstr>Case 1 : Mr AZ</vt:lpstr>
      <vt:lpstr>Case 2: Mr MK</vt:lpstr>
      <vt:lpstr>Case 3: Mr IM</vt:lpstr>
      <vt:lpstr>Case 4: Mr MM</vt:lpstr>
      <vt:lpstr>Case 5:  Mrs SH</vt:lpstr>
      <vt:lpstr>PowerPoint Presentation</vt:lpstr>
      <vt:lpstr>PowerPoint Presentation</vt:lpstr>
      <vt:lpstr>PowerPoint Presentation</vt:lpstr>
      <vt:lpstr>Initial Assessment Initial Assessment.docx</vt:lpstr>
      <vt:lpstr>PowerPoint Presentation</vt:lpstr>
      <vt:lpstr>PowerPoint Presentation</vt:lpstr>
      <vt:lpstr>PowerPoint Presentation</vt:lpstr>
      <vt:lpstr>Case History 6 </vt:lpstr>
      <vt:lpstr>Case 6 - contd</vt:lpstr>
      <vt:lpstr>PowerPoint Presentation</vt:lpstr>
      <vt:lpstr>Step 3 - Commencement</vt:lpstr>
      <vt:lpstr>Step 3 –Initiation /review of medications</vt:lpstr>
      <vt:lpstr>Step 4:  4 weekly reviews and titration</vt:lpstr>
      <vt:lpstr>Step 4 : Mr TK</vt:lpstr>
      <vt:lpstr>Step 4: Mr AK Week 8</vt:lpstr>
      <vt:lpstr>Step 4 – 4 weekly reviews up to 12months</vt:lpstr>
      <vt:lpstr>Step 5 – Year 2</vt:lpstr>
      <vt:lpstr>PowerPoint Presentation</vt:lpstr>
      <vt:lpstr>Practical guide for Tirzepatide dose titration</vt:lpstr>
      <vt:lpstr>PowerPoint Presentation</vt:lpstr>
      <vt:lpstr>PowerPoint Presentation</vt:lpstr>
      <vt:lpstr>PowerPoint Presentation</vt:lpstr>
      <vt:lpstr>Step 5: MR AK  Week 52</vt:lpstr>
      <vt:lpstr>The Rebound is Real: What Happens When the Jab Stops </vt:lpstr>
      <vt:lpstr>Weight Loss Is Achievable. Weight Maintenance Is the Challenge</vt:lpstr>
      <vt:lpstr>PowerPoint Presentation</vt:lpstr>
      <vt:lpstr>Take Home Points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NICE Tirzepatide: A Step-by-Step Guide for General Practice</dc:title>
  <dc:creator>UCHEGBU, ELIZABETH (BARNSLEY HOSPITAL NHS FOUNDATION TRUST)</dc:creator>
  <cp:lastModifiedBy>COX, Jennifer (NHS SOUTH YORKSHIRE ICB - 02X)</cp:lastModifiedBy>
  <cp:revision>85</cp:revision>
  <dcterms:created xsi:type="dcterms:W3CDTF">2026-01-27T13:48:19Z</dcterms:created>
  <dcterms:modified xsi:type="dcterms:W3CDTF">2026-02-04T10:28:03Z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0x010100434EE08F76271E47A8C9D53446E66A50</vt:lpwstr>
  </property>
</Properties>
</file>